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notesMasterIdLst>
    <p:notesMasterId r:id="rId68"/>
  </p:notesMasterIdLst>
  <p:sldIdLst>
    <p:sldId id="256" r:id="rId2"/>
    <p:sldId id="257" r:id="rId3"/>
    <p:sldId id="287" r:id="rId4"/>
    <p:sldId id="258" r:id="rId5"/>
    <p:sldId id="263" r:id="rId6"/>
    <p:sldId id="288" r:id="rId7"/>
    <p:sldId id="289" r:id="rId8"/>
    <p:sldId id="259" r:id="rId9"/>
    <p:sldId id="260" r:id="rId10"/>
    <p:sldId id="324" r:id="rId11"/>
    <p:sldId id="325" r:id="rId12"/>
    <p:sldId id="326" r:id="rId13"/>
    <p:sldId id="264" r:id="rId14"/>
    <p:sldId id="320" r:id="rId15"/>
    <p:sldId id="265" r:id="rId16"/>
    <p:sldId id="266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328" r:id="rId26"/>
    <p:sldId id="329" r:id="rId27"/>
    <p:sldId id="334" r:id="rId28"/>
    <p:sldId id="335" r:id="rId29"/>
    <p:sldId id="277" r:id="rId30"/>
    <p:sldId id="280" r:id="rId31"/>
    <p:sldId id="281" r:id="rId32"/>
    <p:sldId id="282" r:id="rId33"/>
    <p:sldId id="283" r:id="rId34"/>
    <p:sldId id="284" r:id="rId35"/>
    <p:sldId id="336" r:id="rId36"/>
    <p:sldId id="286" r:id="rId37"/>
    <p:sldId id="305" r:id="rId38"/>
    <p:sldId id="306" r:id="rId39"/>
    <p:sldId id="307" r:id="rId40"/>
    <p:sldId id="337" r:id="rId41"/>
    <p:sldId id="308" r:id="rId42"/>
    <p:sldId id="311" r:id="rId43"/>
    <p:sldId id="310" r:id="rId44"/>
    <p:sldId id="314" r:id="rId45"/>
    <p:sldId id="315" r:id="rId46"/>
    <p:sldId id="316" r:id="rId47"/>
    <p:sldId id="317" r:id="rId48"/>
    <p:sldId id="318" r:id="rId49"/>
    <p:sldId id="319" r:id="rId50"/>
    <p:sldId id="343" r:id="rId51"/>
    <p:sldId id="344" r:id="rId52"/>
    <p:sldId id="345" r:id="rId53"/>
    <p:sldId id="346" r:id="rId54"/>
    <p:sldId id="347" r:id="rId55"/>
    <p:sldId id="348" r:id="rId56"/>
    <p:sldId id="349" r:id="rId57"/>
    <p:sldId id="350" r:id="rId58"/>
    <p:sldId id="351" r:id="rId59"/>
    <p:sldId id="352" r:id="rId60"/>
    <p:sldId id="353" r:id="rId61"/>
    <p:sldId id="354" r:id="rId62"/>
    <p:sldId id="355" r:id="rId63"/>
    <p:sldId id="356" r:id="rId64"/>
    <p:sldId id="357" r:id="rId65"/>
    <p:sldId id="358" r:id="rId66"/>
    <p:sldId id="359" r:id="rId6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-68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C0DA78-80F8-4CB8-AF02-6CCA31D378B4}" type="datetimeFigureOut">
              <a:rPr lang="en-US" smtClean="0"/>
              <a:pPr/>
              <a:t>12/21/2022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B51C90-50B3-4365-BE9D-43EA3A3BB2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RS" altLang="sr-Latn-RS" smtClean="0"/>
          </a:p>
        </p:txBody>
      </p:sp>
    </p:spTree>
    <p:extLst>
      <p:ext uri="{BB962C8B-B14F-4D97-AF65-F5344CB8AC3E}">
        <p14:creationId xmlns="" xmlns:p14="http://schemas.microsoft.com/office/powerpoint/2010/main" val="26462854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RS" altLang="sr-Latn-RS" smtClean="0"/>
          </a:p>
        </p:txBody>
      </p:sp>
    </p:spTree>
    <p:extLst>
      <p:ext uri="{BB962C8B-B14F-4D97-AF65-F5344CB8AC3E}">
        <p14:creationId xmlns="" xmlns:p14="http://schemas.microsoft.com/office/powerpoint/2010/main" val="23683460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RS" altLang="sr-Latn-RS" smtClean="0"/>
          </a:p>
        </p:txBody>
      </p:sp>
    </p:spTree>
    <p:extLst>
      <p:ext uri="{BB962C8B-B14F-4D97-AF65-F5344CB8AC3E}">
        <p14:creationId xmlns="" xmlns:p14="http://schemas.microsoft.com/office/powerpoint/2010/main" val="14760012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RS" altLang="sr-Latn-RS" smtClean="0"/>
          </a:p>
        </p:txBody>
      </p:sp>
    </p:spTree>
    <p:extLst>
      <p:ext uri="{BB962C8B-B14F-4D97-AF65-F5344CB8AC3E}">
        <p14:creationId xmlns="" xmlns:p14="http://schemas.microsoft.com/office/powerpoint/2010/main" val="273020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RS" altLang="sr-Latn-RS" smtClean="0"/>
          </a:p>
        </p:txBody>
      </p:sp>
    </p:spTree>
    <p:extLst>
      <p:ext uri="{BB962C8B-B14F-4D97-AF65-F5344CB8AC3E}">
        <p14:creationId xmlns="" xmlns:p14="http://schemas.microsoft.com/office/powerpoint/2010/main" val="19049474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RS" altLang="sr-Latn-RS" smtClean="0"/>
          </a:p>
        </p:txBody>
      </p:sp>
    </p:spTree>
    <p:extLst>
      <p:ext uri="{BB962C8B-B14F-4D97-AF65-F5344CB8AC3E}">
        <p14:creationId xmlns="" xmlns:p14="http://schemas.microsoft.com/office/powerpoint/2010/main" val="41313975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RS" altLang="sr-Latn-RS" smtClean="0"/>
          </a:p>
        </p:txBody>
      </p:sp>
    </p:spTree>
    <p:extLst>
      <p:ext uri="{BB962C8B-B14F-4D97-AF65-F5344CB8AC3E}">
        <p14:creationId xmlns="" xmlns:p14="http://schemas.microsoft.com/office/powerpoint/2010/main" val="38759478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RS" altLang="sr-Latn-RS" smtClean="0"/>
          </a:p>
        </p:txBody>
      </p:sp>
    </p:spTree>
    <p:extLst>
      <p:ext uri="{BB962C8B-B14F-4D97-AF65-F5344CB8AC3E}">
        <p14:creationId xmlns="" xmlns:p14="http://schemas.microsoft.com/office/powerpoint/2010/main" val="30829828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RS" altLang="sr-Latn-RS" smtClean="0"/>
          </a:p>
        </p:txBody>
      </p:sp>
    </p:spTree>
    <p:extLst>
      <p:ext uri="{BB962C8B-B14F-4D97-AF65-F5344CB8AC3E}">
        <p14:creationId xmlns="" xmlns:p14="http://schemas.microsoft.com/office/powerpoint/2010/main" val="8586766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RS" altLang="sr-Latn-RS" smtClean="0"/>
          </a:p>
        </p:txBody>
      </p:sp>
    </p:spTree>
    <p:extLst>
      <p:ext uri="{BB962C8B-B14F-4D97-AF65-F5344CB8AC3E}">
        <p14:creationId xmlns="" xmlns:p14="http://schemas.microsoft.com/office/powerpoint/2010/main" val="16276086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RS" altLang="sr-Latn-RS" smtClean="0"/>
          </a:p>
        </p:txBody>
      </p:sp>
    </p:spTree>
    <p:extLst>
      <p:ext uri="{BB962C8B-B14F-4D97-AF65-F5344CB8AC3E}">
        <p14:creationId xmlns="" xmlns:p14="http://schemas.microsoft.com/office/powerpoint/2010/main" val="6972522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RS" altLang="sr-Latn-RS" smtClean="0"/>
          </a:p>
        </p:txBody>
      </p:sp>
    </p:spTree>
    <p:extLst>
      <p:ext uri="{BB962C8B-B14F-4D97-AF65-F5344CB8AC3E}">
        <p14:creationId xmlns="" xmlns:p14="http://schemas.microsoft.com/office/powerpoint/2010/main" val="37743821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RS" altLang="sr-Latn-RS" smtClean="0"/>
          </a:p>
        </p:txBody>
      </p:sp>
    </p:spTree>
    <p:extLst>
      <p:ext uri="{BB962C8B-B14F-4D97-AF65-F5344CB8AC3E}">
        <p14:creationId xmlns="" xmlns:p14="http://schemas.microsoft.com/office/powerpoint/2010/main" val="37652544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RS" altLang="sr-Latn-RS" smtClean="0"/>
          </a:p>
        </p:txBody>
      </p:sp>
    </p:spTree>
    <p:extLst>
      <p:ext uri="{BB962C8B-B14F-4D97-AF65-F5344CB8AC3E}">
        <p14:creationId xmlns="" xmlns:p14="http://schemas.microsoft.com/office/powerpoint/2010/main" val="21830501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RS" altLang="sr-Latn-RS" smtClean="0"/>
          </a:p>
        </p:txBody>
      </p:sp>
    </p:spTree>
    <p:extLst>
      <p:ext uri="{BB962C8B-B14F-4D97-AF65-F5344CB8AC3E}">
        <p14:creationId xmlns="" xmlns:p14="http://schemas.microsoft.com/office/powerpoint/2010/main" val="36268386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RS" altLang="sr-Latn-RS" smtClean="0"/>
          </a:p>
        </p:txBody>
      </p:sp>
    </p:spTree>
    <p:extLst>
      <p:ext uri="{BB962C8B-B14F-4D97-AF65-F5344CB8AC3E}">
        <p14:creationId xmlns="" xmlns:p14="http://schemas.microsoft.com/office/powerpoint/2010/main" val="25700173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RS" altLang="sr-Latn-RS" smtClean="0"/>
          </a:p>
        </p:txBody>
      </p:sp>
    </p:spTree>
    <p:extLst>
      <p:ext uri="{BB962C8B-B14F-4D97-AF65-F5344CB8AC3E}">
        <p14:creationId xmlns="" xmlns:p14="http://schemas.microsoft.com/office/powerpoint/2010/main" val="4119904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A35F8-7766-4AA2-924C-2E0E0B7B3342}" type="datetime1">
              <a:rPr lang="en-US" smtClean="0"/>
              <a:pPr/>
              <a:t>12/21/2022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03003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7F7C0-6A93-4CAA-A683-6BB1563122D5}" type="datetime1">
              <a:rPr lang="en-US" smtClean="0"/>
              <a:pPr/>
              <a:t>12/21/2022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98243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4B414-AE23-4D61-AB8B-A68B11E75BDE}" type="datetime1">
              <a:rPr lang="en-US" smtClean="0"/>
              <a:pPr/>
              <a:t>12/21/2022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865379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7153E-29CE-43BA-B3CE-1736B00D4CDE}" type="datetime1">
              <a:rPr lang="en-US" smtClean="0"/>
              <a:pPr/>
              <a:t>12/21/2022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391366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B6AC8-1E58-4755-9517-030E323984AE}" type="datetime1">
              <a:rPr lang="en-US" smtClean="0"/>
              <a:pPr/>
              <a:t>12/21/2022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7577937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2FF98-8E4D-4879-AE24-B6DD9B724C51}" type="datetime1">
              <a:rPr lang="en-US" smtClean="0"/>
              <a:pPr/>
              <a:t>12/21/2022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617824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9FEBD-C298-4C19-A939-E50A1F1259BA}" type="datetime1">
              <a:rPr lang="en-US" smtClean="0"/>
              <a:pPr/>
              <a:t>12/21/2022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386348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D526-DFA7-460C-9DFD-CB0CC71489C1}" type="datetime1">
              <a:rPr lang="en-US" smtClean="0"/>
              <a:pPr/>
              <a:t>12/21/2022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109822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92100"/>
            <a:ext cx="10972800" cy="13843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905000"/>
            <a:ext cx="10972800" cy="41148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D0624AA-334F-4A94-95D6-FAA5F033F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FC4B7D7-9683-443A-9E1C-F6B9BBA5E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4813E69-0D0E-44F0-8261-B8435D993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322B3-89B0-496C-A943-2C2EE19C796E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="" xmlns:p14="http://schemas.microsoft.com/office/powerpoint/2010/main" val="1868208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B5E60-91EC-4167-AB4E-B505B5312AF9}" type="datetime1">
              <a:rPr lang="en-US" smtClean="0"/>
              <a:pPr/>
              <a:t>12/21/2022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14369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BD238-8AE5-4C40-96B0-82E4FB580E95}" type="datetime1">
              <a:rPr lang="en-US" smtClean="0"/>
              <a:pPr/>
              <a:t>12/21/2022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4263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28E3F-2646-4401-909A-565A3BA9BDCE}" type="datetime1">
              <a:rPr lang="en-US" smtClean="0"/>
              <a:pPr/>
              <a:t>12/21/2022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66470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52ABA-C583-4F59-9329-16A598BA358D}" type="datetime1">
              <a:rPr lang="en-US" smtClean="0"/>
              <a:pPr/>
              <a:t>12/21/2022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17680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3852D-A5DB-4600-A401-F4B74559D525}" type="datetime1">
              <a:rPr lang="en-US" smtClean="0"/>
              <a:pPr/>
              <a:t>12/21/2022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95035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11C1-3A23-4060-88F6-786AD75AD790}" type="datetime1">
              <a:rPr lang="en-US" smtClean="0"/>
              <a:pPr/>
              <a:t>12/21/2022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90032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4F1A3-AA37-4DDF-8C94-F1BACFAB1498}" type="datetime1">
              <a:rPr lang="en-US" smtClean="0"/>
              <a:pPr/>
              <a:t>12/21/2022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37597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565A4-0CC4-4210-A982-B4B922A97A0A}" type="datetime1">
              <a:rPr lang="en-US" smtClean="0"/>
              <a:pPr/>
              <a:t>12/21/2022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02624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6A706-9B7A-4BA6-B67F-A4D6C29654AB}" type="datetime1">
              <a:rPr lang="en-US" smtClean="0"/>
              <a:pPr/>
              <a:t>12/21/2022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24464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47F1BF6-676A-4A59-A0FE-C95A9499C6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9384" y="4645620"/>
            <a:ext cx="10923638" cy="1317643"/>
          </a:xfrm>
        </p:spPr>
        <p:txBody>
          <a:bodyPr>
            <a:normAutofit fontScale="90000"/>
          </a:bodyPr>
          <a:lstStyle/>
          <a:p>
            <a:pPr algn="l">
              <a:lnSpc>
                <a:spcPct val="90000"/>
              </a:lnSpc>
            </a:pPr>
            <a:r>
              <a:rPr lang="sr-Latn-RS" altLang="sr-Latn-RS" sz="4200" dirty="0"/>
              <a:t/>
            </a:r>
            <a:br>
              <a:rPr lang="sr-Latn-RS" altLang="sr-Latn-RS" sz="4200" dirty="0"/>
            </a:br>
            <a:r>
              <a:rPr lang="sr-Latn-RS" altLang="sr-Latn-RS" sz="4200" dirty="0"/>
              <a:t/>
            </a:r>
            <a:br>
              <a:rPr lang="sr-Latn-RS" altLang="sr-Latn-RS" sz="4200" dirty="0"/>
            </a:br>
            <a:r>
              <a:rPr lang="sr-Latn-RS" altLang="sr-Latn-RS" sz="4200" dirty="0"/>
              <a:t/>
            </a:r>
            <a:br>
              <a:rPr lang="sr-Latn-RS" altLang="sr-Latn-RS" sz="4200" dirty="0"/>
            </a:br>
            <a:r>
              <a:rPr lang="sr-Cyrl-RS" altLang="sr-Latn-RS" sz="4200" dirty="0"/>
              <a:t>К</a:t>
            </a:r>
            <a:r>
              <a:rPr lang="sr-Cyrl-RS" altLang="sr-Latn-RS" sz="4200" dirty="0" smtClean="0"/>
              <a:t>апсуле</a:t>
            </a:r>
            <a:r>
              <a:rPr lang="sr-Latn-RS" altLang="sr-Latn-RS" sz="4200" dirty="0" smtClean="0"/>
              <a:t> – </a:t>
            </a:r>
            <a:r>
              <a:rPr lang="en-US" altLang="sr-Latn-RS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CAPSULE  </a:t>
            </a:r>
            <a:r>
              <a:rPr lang="en-US" altLang="sr-Latn-RS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MEDICINALES</a:t>
            </a:r>
            <a:br>
              <a:rPr lang="en-US" altLang="sr-Latn-RS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sr-Latn-RS" sz="4200" dirty="0"/>
              <a:t/>
            </a:r>
            <a:br>
              <a:rPr lang="en-US" altLang="sr-Latn-RS" sz="4200" dirty="0"/>
            </a:br>
            <a:endParaRPr lang="sr-Latn-RS" sz="4200" dirty="0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46F43232-69A9-4595-9363-20D382AB6A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" y="5702709"/>
            <a:ext cx="10923638" cy="521109"/>
          </a:xfrm>
        </p:spPr>
        <p:txBody>
          <a:bodyPr>
            <a:normAutofit/>
          </a:bodyPr>
          <a:lstStyle/>
          <a:p>
            <a:pPr algn="l"/>
            <a:r>
              <a:rPr lang="sr-Cyrl-RS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Проф.др Марина Томовић</a:t>
            </a:r>
            <a:endParaRPr lang="sr-Latn-R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4F71A406-3CB7-4E4D-B434-24E6AA4F399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41772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4" name="Picture 29">
            <a:extLst>
              <a:ext uri="{FF2B5EF4-FFF2-40B4-BE49-F238E27FC236}">
                <a16:creationId xmlns="" xmlns:a16="http://schemas.microsoft.com/office/drawing/2014/main" id="{3813A5D5-9B0C-47EA-8C0F-F18AB9CFAF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9851" r="29485"/>
          <a:stretch/>
        </p:blipFill>
        <p:spPr bwMode="auto">
          <a:xfrm>
            <a:off x="20" y="3"/>
            <a:ext cx="6050260" cy="40916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6" descr="helix &amp; hand transp">
            <a:extLst>
              <a:ext uri="{FF2B5EF4-FFF2-40B4-BE49-F238E27FC236}">
                <a16:creationId xmlns="" xmlns:a16="http://schemas.microsoft.com/office/drawing/2014/main" id="{E60E0563-2123-45D4-AA82-A0C14EB4F8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6500" b="31663"/>
          <a:stretch/>
        </p:blipFill>
        <p:spPr>
          <a:xfrm>
            <a:off x="6141719" y="-683"/>
            <a:ext cx="6050280" cy="4092348"/>
          </a:xfrm>
          <a:prstGeom prst="rect">
            <a:avLst/>
          </a:prstGeom>
          <a:noFill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521972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FEFE74D-8D69-4D2A-BE4D-E27021C52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6312" y="156238"/>
            <a:ext cx="8596668" cy="1320800"/>
          </a:xfrm>
        </p:spPr>
        <p:txBody>
          <a:bodyPr/>
          <a:lstStyle/>
          <a:p>
            <a:pPr algn="ctr"/>
            <a:r>
              <a:rPr lang="sr-Cyrl-R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Особине желатине</a:t>
            </a:r>
            <a:r>
              <a:rPr lang="sr-Latn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Latn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sr-Latn-R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EA5533A-AB65-4B72-982E-B7E48564AB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03385"/>
            <a:ext cx="12192000" cy="6325488"/>
          </a:xfrm>
        </p:spPr>
        <p:txBody>
          <a:bodyPr>
            <a:noAutofit/>
          </a:bodyPr>
          <a:lstStyle/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Растворљива у води. На температури од 25 °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апсорбује и 10 пута већу количину воде, али се не раствара. </a:t>
            </a:r>
          </a:p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37 °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раствара се 20% желатине, а на 100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потпуно се раствара, при чему мења вискозитет и друге физичке особине. </a:t>
            </a:r>
          </a:p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Нерастворна је у етанолу, изопропанолу, метанолу и ацетону.</a:t>
            </a:r>
          </a:p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Сува и чиста желатина, уколико се чува добро затворена на собној температури, остаје непромењена више година. Водени раствори желатине су стабилни дуже време, уколико се чувају на хладном месту, без присуства микроорганизама.</a:t>
            </a:r>
          </a:p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 за израду капсула добија се растварањем желатине у деминерализованој води, на температури од 60 до 70 °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Прелије се хладном водом и остави да хидрира неколико сати, а затим загрева док се не раствори. Раствор желатине мора да се одржава топлим током употребе, јер хлађењем гелира.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4991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40D549A-2FFD-4E59-87FA-F48CC29D8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9364" y="156238"/>
            <a:ext cx="8596668" cy="1320800"/>
          </a:xfrm>
        </p:spPr>
        <p:txBody>
          <a:bodyPr/>
          <a:lstStyle/>
          <a:p>
            <a:pPr algn="ctr"/>
            <a:r>
              <a:rPr lang="sr-Cyrl-R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Супституенти желатине</a:t>
            </a:r>
            <a:br>
              <a:rPr lang="sr-Cyrl-R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sr-Latn-R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4F0CA08-3C6C-49B0-A097-72349CC5C8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745" y="731520"/>
            <a:ext cx="11929403" cy="5970241"/>
          </a:xfrm>
        </p:spPr>
        <p:txBody>
          <a:bodyPr>
            <a:noAutofit/>
          </a:bodyPr>
          <a:lstStyle/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Супституент желатине треба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да: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Формира филм одговарајућег квалитета (тврде капсуле - потребна дебљина и флексибилност, меке капсуле - еластичан и да се лако затапа),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 се брзо раствара у биолошким течностима на температури од 37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 лако гелира и да се за израду могу искористити већ постојеће машине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 није токсичан.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Материјали - замена желатини су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целулозни етри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Користе се у стандардним машинама за производњу капсула, процес израде - делимично модификован. 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Загревањем се вискозитет раствора незнатно повећава, да би нагло порастао, до тачке претварања у гел. 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 би вискозан раствор прешао у гел, потребно је за само неколико степени повећати температуру.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6651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49603F9-3F3C-4F0E-A8D1-ED1B07FECE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364" y="360218"/>
            <a:ext cx="9822872" cy="6237529"/>
          </a:xfrm>
        </p:spPr>
        <p:txBody>
          <a:bodyPr>
            <a:noAutofit/>
          </a:bodyPr>
          <a:lstStyle/>
          <a:p>
            <a:pPr algn="just"/>
            <a:r>
              <a:rPr lang="ru-RU" sz="2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Метилцелулоза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најчешће примењивана, откривено да при употреби долази до слабе </a:t>
            </a:r>
            <a:r>
              <a:rPr lang="en-US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vivo</a:t>
            </a:r>
            <a:r>
              <a:rPr lang="ru-RU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дезинтеграције, тако да капсула неоштећена пролази кроз ГИТ. </a:t>
            </a:r>
          </a:p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Предложена је израда капсула од 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хидроксипропил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скроба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Калупи се потапају у раствор скроба при чему се формирају капсуле. </a:t>
            </a:r>
          </a:p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Капсуле од скроба могу се облагати гастрорезистентним превлакама, јер је скроб компатибилан са њима.</a:t>
            </a:r>
          </a:p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изради капсула од полимера се користе: кополимери винилпиролидон/винилацетат, полиакрилна киселина, кополимери полиметакрилата, полиоксиетилени и естри поливинил алкохола. </a:t>
            </a:r>
          </a:p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поред свих ових деривата, желатина је још увек једини материјал који поседује све потребне особине за израду капсула.</a:t>
            </a:r>
          </a:p>
          <a:p>
            <a:pPr algn="just"/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1205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F7E5A7E-EA96-4BB5-81F2-86C0D61E0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2756" y="0"/>
            <a:ext cx="8596668" cy="1320800"/>
          </a:xfrm>
        </p:spPr>
        <p:txBody>
          <a:bodyPr/>
          <a:lstStyle/>
          <a:p>
            <a:pPr algn="ctr"/>
            <a:r>
              <a:rPr lang="sr-Cyrl-R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ТВРДЕ КАПСУЛЕ</a:t>
            </a:r>
            <a:endParaRPr lang="sr-Latn-R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AF2F715-A575-49ED-A22C-0A5A2F2DE0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3596"/>
            <a:ext cx="12192000" cy="6214403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Састоје се из два шупља цилиндрична дела који су с једне стране заобљени и затворени, а са друге стране отворени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Цилиндрични делови се навлаче један преко другог („тело“ капсуле нешто дуже и ужег дијаметра него “капа” капсуле)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Израда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Чиста желатина или други материјали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HPMC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...)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 додатак стабилизатора, средстава која спречавају испаравање лека или дифузију гасова, мале количине дозвољених боја, средства за непрозирност, конзерванси.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Омотач капсуле израђен је од желатине и других супстанци и његова конзистенција се може подешавати додатком супстанци као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што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 сорбитол или глицерол. Такође се могу додавати и ексципијенси као сто су површински активне материје, средства за замућивање, конзерванси, заслађивачи, боје. 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6925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236D0AC-198C-4159-BB20-21B6C7A467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77" y="0"/>
            <a:ext cx="8596668" cy="1320800"/>
          </a:xfrm>
        </p:spPr>
        <p:txBody>
          <a:bodyPr/>
          <a:lstStyle/>
          <a:p>
            <a:pPr algn="ctr"/>
            <a:r>
              <a:rPr lang="sr-Cyrl-R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ТВРДЕ КАПСУЛЕ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4466EC0-9EB1-4A8E-8821-21E5715608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236" y="604910"/>
            <a:ext cx="10002982" cy="6049107"/>
          </a:xfrm>
        </p:spPr>
        <p:txBody>
          <a:bodyPr>
            <a:noAutofit/>
          </a:bodyPr>
          <a:lstStyle/>
          <a:p>
            <a:pPr algn="just"/>
            <a:r>
              <a:rPr lang="sr-Latn-C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USP XXV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дозвољава да желатина може да садржи силицијум-диоксид (спречава њену разградњу током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производње).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Титан-диоксид се додаје желатини да створи непрозирност капсуле. Капсуле садрже и идентификациони број, назив компаније или симбол.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Садржај капсула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бити чврст, течан или пастозан.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капсули се могу наћи једна или више активних супстанци са или без додатка ексипијенаса као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што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 средства за допуњавање, растварачи, лубриканси и средства за распадање. 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Садржај не сме оштетити омотач капсуле. 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организму, под утицајем гастроинтестиналних течности, капсула се распада и садржај се ослобађа.</a:t>
            </a:r>
          </a:p>
          <a:p>
            <a:pPr algn="just"/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5679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A2EF86B-1943-4498-82DD-8CECDAB3E9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6734" y="609600"/>
            <a:ext cx="3737268" cy="1320800"/>
          </a:xfrm>
        </p:spPr>
        <p:txBody>
          <a:bodyPr>
            <a:normAutofit/>
          </a:bodyPr>
          <a:lstStyle/>
          <a:p>
            <a:r>
              <a:rPr lang="sr-Cyrl-RS" altLang="sr-Latn-RS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ТВРДЕ КАПСУЛЕ</a:t>
            </a:r>
            <a:endParaRPr lang="sr-Latn-RS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0C0499A-90C0-4D7E-827C-1E7C99BC97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9563" y="2160589"/>
            <a:ext cx="5393782" cy="3880773"/>
          </a:xfrm>
        </p:spPr>
        <p:txBody>
          <a:bodyPr>
            <a:noAutofit/>
          </a:bodyPr>
          <a:lstStyle/>
          <a:p>
            <a:r>
              <a:rPr lang="ru-RU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Тврде желатинске капсуле - </a:t>
            </a:r>
            <a:r>
              <a:rPr lang="ru-RU" altLang="sr-Latn-RS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производе се празне</a:t>
            </a:r>
            <a:r>
              <a:rPr lang="ru-RU" altLang="sr-Latn-RS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Неопходно стандардизовати њихову величину (8 различитих величина: од 000-највеће до 5- најмање) и капацитета пуњења: од 6о </a:t>
            </a:r>
            <a:r>
              <a:rPr lang="en-U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mg</a:t>
            </a:r>
            <a:r>
              <a:rPr lang="ru-RU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1 </a:t>
            </a:r>
            <a:r>
              <a:rPr lang="en-U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endParaRPr lang="ru-RU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5" descr="lekovi">
            <a:extLst>
              <a:ext uri="{FF2B5EF4-FFF2-40B4-BE49-F238E27FC236}">
                <a16:creationId xmlns="" xmlns:a16="http://schemas.microsoft.com/office/drawing/2014/main" id="{CFD1FDD9-B63D-4473-B723-0CC3020CF0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8392" b="10251"/>
          <a:stretch/>
        </p:blipFill>
        <p:spPr>
          <a:xfrm>
            <a:off x="20" y="-1"/>
            <a:ext cx="5394940" cy="6858001"/>
          </a:xfrm>
          <a:custGeom>
            <a:avLst/>
            <a:gdLst>
              <a:gd name="connsiteX0" fmla="*/ 842596 w 5394960"/>
              <a:gd name="connsiteY0" fmla="*/ 0 h 6858000"/>
              <a:gd name="connsiteX1" fmla="*/ 5394960 w 5394960"/>
              <a:gd name="connsiteY1" fmla="*/ 0 h 6858000"/>
              <a:gd name="connsiteX2" fmla="*/ 5394960 w 5394960"/>
              <a:gd name="connsiteY2" fmla="*/ 21851 h 6858000"/>
              <a:gd name="connsiteX3" fmla="*/ 4365943 w 5394960"/>
              <a:gd name="connsiteY3" fmla="*/ 6858000 h 6858000"/>
              <a:gd name="connsiteX4" fmla="*/ 0 w 5394960"/>
              <a:gd name="connsiteY4" fmla="*/ 6858000 h 6858000"/>
              <a:gd name="connsiteX5" fmla="*/ 0 w 5394960"/>
              <a:gd name="connsiteY5" fmla="*/ 566615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94960" h="6858000">
                <a:moveTo>
                  <a:pt x="842596" y="0"/>
                </a:moveTo>
                <a:lnTo>
                  <a:pt x="5394960" y="0"/>
                </a:lnTo>
                <a:lnTo>
                  <a:pt x="5394960" y="21851"/>
                </a:lnTo>
                <a:lnTo>
                  <a:pt x="4365943" y="6858000"/>
                </a:lnTo>
                <a:lnTo>
                  <a:pt x="0" y="6858000"/>
                </a:lnTo>
                <a:lnTo>
                  <a:pt x="0" y="5666154"/>
                </a:lnTo>
                <a:close/>
              </a:path>
            </a:pathLst>
          </a:custGeom>
          <a:noFill/>
        </p:spPr>
      </p:pic>
      <p:sp>
        <p:nvSpPr>
          <p:cNvPr id="9" name="Isosceles Triangle 8">
            <a:extLst>
              <a:ext uri="{FF2B5EF4-FFF2-40B4-BE49-F238E27FC236}">
                <a16:creationId xmlns="" xmlns:a16="http://schemas.microsoft.com/office/drawing/2014/main" id="{3BCB5F6A-9EB0-40B0-9D13-3023E9A205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3658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91D843D-6C93-47DF-BDFD-F33D4F8DD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altLang="sr-Latn-R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Величина тврдих капсула</a:t>
            </a:r>
            <a:endParaRPr lang="sr-Latn-R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Group 21">
            <a:extLst>
              <a:ext uri="{FF2B5EF4-FFF2-40B4-BE49-F238E27FC236}">
                <a16:creationId xmlns="" xmlns:a16="http://schemas.microsoft.com/office/drawing/2014/main" id="{865E2CEB-4DC8-4452-AC7F-5FFC011E31A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435566332"/>
              </p:ext>
            </p:extLst>
          </p:nvPr>
        </p:nvGraphicFramePr>
        <p:xfrm>
          <a:off x="540434" y="1690468"/>
          <a:ext cx="11438466" cy="3011488"/>
        </p:xfrm>
        <a:graphic>
          <a:graphicData uri="http://schemas.openxmlformats.org/drawingml/2006/table">
            <a:tbl>
              <a:tblPr/>
              <a:tblGrid>
                <a:gridCol w="1143846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54232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</a:rPr>
                        <a:t>Veličina</a:t>
                      </a:r>
                      <a:r>
                        <a:rPr kumimoji="0" lang="sr-Latn-C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    </a:t>
                      </a:r>
                      <a:r>
                        <a:rPr kumimoji="0" lang="sr-Latn-C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Times New Roman" pitchFamily="18" charset="0"/>
                        </a:rPr>
                        <a:t>000         00       0       1       2        3        4      5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6916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</a:rPr>
                        <a:t>Zapremina</a:t>
                      </a:r>
                      <a:r>
                        <a:rPr kumimoji="0" lang="sr-Latn-C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</a:t>
                      </a:r>
                      <a:r>
                        <a:rPr kumimoji="0" lang="sr-Latn-C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Times New Roman" pitchFamily="18" charset="0"/>
                        </a:rPr>
                        <a:t>1,37         0,95      0,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Times New Roman" pitchFamily="18" charset="0"/>
                        </a:rPr>
                        <a:t>68</a:t>
                      </a:r>
                      <a:r>
                        <a:rPr kumimoji="0" lang="sr-Latn-C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Times New Roman" pitchFamily="18" charset="0"/>
                        </a:rPr>
                        <a:t>    0,5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r>
                        <a:rPr kumimoji="0" lang="sr-Latn-C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Times New Roman" pitchFamily="18" charset="0"/>
                        </a:rPr>
                        <a:t>    0,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Times New Roman" pitchFamily="18" charset="0"/>
                        </a:rPr>
                        <a:t>37</a:t>
                      </a:r>
                      <a:r>
                        <a:rPr kumimoji="0" lang="sr-Latn-C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Times New Roman" pitchFamily="18" charset="0"/>
                        </a:rPr>
                        <a:t>    0,30     0,2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r>
                        <a:rPr kumimoji="0" lang="sr-Latn-C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Times New Roman" pitchFamily="18" charset="0"/>
                        </a:rPr>
                        <a:t>    0,1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  <a:endParaRPr kumimoji="0" lang="sr-Latn-C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</a:rPr>
                        <a:t>(ml)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0F83E26B-E8D1-402A-AB6E-3AD2992C1EF1}"/>
              </a:ext>
            </a:extLst>
          </p:cNvPr>
          <p:cNvSpPr/>
          <p:nvPr/>
        </p:nvSpPr>
        <p:spPr>
          <a:xfrm>
            <a:off x="2669309" y="4969164"/>
            <a:ext cx="647469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Капсуле величине</a:t>
            </a:r>
            <a:r>
              <a:rPr lang="sr-Latn-C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sr-Latn-C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000 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00: 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ветеринарски лекови</a:t>
            </a:r>
            <a:endParaRPr lang="sr-Latn-CS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altLang="sr-Latn-R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Капсуле за фармацеутске препарате</a:t>
            </a:r>
            <a:r>
              <a:rPr lang="sr-Latn-CS" altLang="sr-Latn-R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sr-Latn-CS" altLang="sr-Latn-R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</a:t>
            </a:r>
          </a:p>
          <a:p>
            <a:r>
              <a:rPr lang="sr-Latn-C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вел</a:t>
            </a:r>
            <a:r>
              <a:rPr lang="sr-Latn-C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Latn-C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1, 2, 3, 4 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– 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ређе у употреби</a:t>
            </a:r>
            <a:endParaRPr lang="sr-Latn-CS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8508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83037EA-8CDF-4F63-84D5-9165ED21E7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pPr algn="ctr"/>
            <a:r>
              <a:rPr lang="sr-Cyrl-RS" altLang="sr-Latn-R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Тврде капсуле – специјални облици</a:t>
            </a:r>
            <a:endParaRPr lang="sr-Latn-R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ConiSnap2">
            <a:extLst>
              <a:ext uri="{FF2B5EF4-FFF2-40B4-BE49-F238E27FC236}">
                <a16:creationId xmlns="" xmlns:a16="http://schemas.microsoft.com/office/drawing/2014/main" id="{DC7DD2A7-8F87-4FF6-BC1C-F983679A61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12743" y="1384794"/>
            <a:ext cx="8789761" cy="4949371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6573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9023784-76CD-45A3-981A-4D179563E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6734" y="609600"/>
            <a:ext cx="3737268" cy="1320800"/>
          </a:xfrm>
        </p:spPr>
        <p:txBody>
          <a:bodyPr>
            <a:normAutofit/>
          </a:bodyPr>
          <a:lstStyle/>
          <a:p>
            <a:r>
              <a:rPr lang="en-US" altLang="sr-Latn-RS" sz="3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Vcaps</a:t>
            </a:r>
            <a:r>
              <a:rPr lang="en-US" altLang="sr-Latn-RS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® capsules</a:t>
            </a:r>
            <a:endParaRPr lang="sr-Latn-RS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33C5596-4156-4AD6-AEF1-609F7D89EB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4960" y="1386866"/>
            <a:ext cx="6227694" cy="3880773"/>
          </a:xfrm>
        </p:spPr>
        <p:txBody>
          <a:bodyPr>
            <a:noAutofit/>
          </a:bodyPr>
          <a:lstStyle/>
          <a:p>
            <a:r>
              <a:rPr lang="en-US" alt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Vcaps</a:t>
            </a:r>
            <a:r>
              <a:rPr lang="en-U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® </a:t>
            </a:r>
            <a:r>
              <a:rPr lang="ru-RU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капсуле су одличан избор за фармацеутску примену када су потребне капсуле које нису животињског порекла </a:t>
            </a:r>
            <a:r>
              <a:rPr lang="sr-Latn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Latn-C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non-animal</a:t>
            </a:r>
            <a:r>
              <a:rPr lang="sr-Latn-C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капсуле</a:t>
            </a:r>
            <a:r>
              <a:rPr lang="sr-Latn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Latn-CS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C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израђене су од </a:t>
            </a:r>
            <a:r>
              <a:rPr lang="en-U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HPMC </a:t>
            </a:r>
            <a:endParaRPr lang="sr-Latn-CS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Компатибилне са већином најважнијих ексципијенаса (лактоза, кукурузни скроб, сорбитол, магнезијум-стеарат, микрокристална целулоза и 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карбоксиметилцелулоза</a:t>
            </a:r>
            <a:r>
              <a:rPr lang="sr-Latn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Cyrl-RS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pgimg_products_vcap_1">
            <a:extLst>
              <a:ext uri="{FF2B5EF4-FFF2-40B4-BE49-F238E27FC236}">
                <a16:creationId xmlns="" xmlns:a16="http://schemas.microsoft.com/office/drawing/2014/main" id="{BDE4A5BD-F47C-4230-836D-BE33E9CFE2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0417" r="16452" b="-2"/>
          <a:stretch/>
        </p:blipFill>
        <p:spPr>
          <a:xfrm>
            <a:off x="20" y="-1"/>
            <a:ext cx="5394940" cy="6858001"/>
          </a:xfrm>
          <a:custGeom>
            <a:avLst/>
            <a:gdLst>
              <a:gd name="connsiteX0" fmla="*/ 842596 w 5394960"/>
              <a:gd name="connsiteY0" fmla="*/ 0 h 6858000"/>
              <a:gd name="connsiteX1" fmla="*/ 5394960 w 5394960"/>
              <a:gd name="connsiteY1" fmla="*/ 0 h 6858000"/>
              <a:gd name="connsiteX2" fmla="*/ 5394960 w 5394960"/>
              <a:gd name="connsiteY2" fmla="*/ 21851 h 6858000"/>
              <a:gd name="connsiteX3" fmla="*/ 4365943 w 5394960"/>
              <a:gd name="connsiteY3" fmla="*/ 6858000 h 6858000"/>
              <a:gd name="connsiteX4" fmla="*/ 0 w 5394960"/>
              <a:gd name="connsiteY4" fmla="*/ 6858000 h 6858000"/>
              <a:gd name="connsiteX5" fmla="*/ 0 w 5394960"/>
              <a:gd name="connsiteY5" fmla="*/ 566615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94960" h="6858000">
                <a:moveTo>
                  <a:pt x="842596" y="0"/>
                </a:moveTo>
                <a:lnTo>
                  <a:pt x="5394960" y="0"/>
                </a:lnTo>
                <a:lnTo>
                  <a:pt x="5394960" y="21851"/>
                </a:lnTo>
                <a:lnTo>
                  <a:pt x="4365943" y="6858000"/>
                </a:lnTo>
                <a:lnTo>
                  <a:pt x="0" y="6858000"/>
                </a:lnTo>
                <a:lnTo>
                  <a:pt x="0" y="5666154"/>
                </a:lnTo>
                <a:close/>
              </a:path>
            </a:pathLst>
          </a:custGeom>
          <a:noFill/>
        </p:spPr>
      </p:pic>
      <p:sp>
        <p:nvSpPr>
          <p:cNvPr id="27" name="Isosceles Triangle 8">
            <a:extLst>
              <a:ext uri="{FF2B5EF4-FFF2-40B4-BE49-F238E27FC236}">
                <a16:creationId xmlns="" xmlns:a16="http://schemas.microsoft.com/office/drawing/2014/main" id="{3BCB5F6A-9EB0-40B0-9D13-3023E9A205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5847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265D176-541E-4923-BF9A-35165F7AC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NPcaps</a:t>
            </a:r>
            <a:r>
              <a:rPr lang="en-US" baseline="300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TM</a:t>
            </a: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Capsules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Latn-R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5" descr="pgimg_products_npcaps_1">
            <a:extLst>
              <a:ext uri="{FF2B5EF4-FFF2-40B4-BE49-F238E27FC236}">
                <a16:creationId xmlns="" xmlns:a16="http://schemas.microsoft.com/office/drawing/2014/main" id="{1EFF9732-A32A-45F1-85E2-10CE7F28711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627620" y="609600"/>
            <a:ext cx="2105025" cy="1666875"/>
          </a:xfrm>
          <a:noFill/>
        </p:spPr>
      </p:pic>
      <p:pic>
        <p:nvPicPr>
          <p:cNvPr id="5" name="Picture 3" descr="pgimg_products_npcaps_3">
            <a:extLst>
              <a:ext uri="{FF2B5EF4-FFF2-40B4-BE49-F238E27FC236}">
                <a16:creationId xmlns="" xmlns:a16="http://schemas.microsoft.com/office/drawing/2014/main" id="{D233630C-14AE-4F2C-91EF-B020E65B76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7237" y="1547446"/>
            <a:ext cx="6994061" cy="3308253"/>
          </a:xfrm>
          <a:prstGeom prst="rect">
            <a:avLst/>
          </a:prstGeom>
          <a:solidFill>
            <a:schemeClr val="tx2"/>
          </a:solidFill>
          <a:ln>
            <a:pattFill prst="pct80">
              <a:fgClr>
                <a:srgbClr val="FF99CC"/>
              </a:fgClr>
              <a:bgClr>
                <a:srgbClr val="FFCCFF"/>
              </a:bgClr>
            </a:pattFill>
            <a:miter lim="800000"/>
            <a:headEnd/>
            <a:tailEnd/>
          </a:ln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03C27673-D78F-4198-BC66-7E0F3F0F6380}"/>
              </a:ext>
            </a:extLst>
          </p:cNvPr>
          <p:cNvSpPr/>
          <p:nvPr/>
        </p:nvSpPr>
        <p:spPr>
          <a:xfrm>
            <a:off x="295421" y="5602069"/>
            <a:ext cx="1083212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Алтернатива </a:t>
            </a:r>
            <a:r>
              <a:rPr lang="ru-RU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sr-Latn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животињским </a:t>
            </a:r>
            <a:r>
              <a:rPr lang="ru-RU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капсулама која има исте особине као желатина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7832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EF71A7A-73E9-4CCA-BB60-5D7BF9F854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3825" y="111893"/>
            <a:ext cx="9603275" cy="1049235"/>
          </a:xfrm>
        </p:spPr>
        <p:txBody>
          <a:bodyPr/>
          <a:lstStyle/>
          <a:p>
            <a:pPr algn="ctr"/>
            <a:r>
              <a:rPr lang="sr-Cyrl-RS" altLang="sr-Latn-RS" dirty="0" smtClean="0">
                <a:solidFill>
                  <a:srgbClr val="002060"/>
                </a:solidFill>
              </a:rPr>
              <a:t>Капсуле</a:t>
            </a:r>
            <a:endParaRPr lang="sr-Latn-RS" dirty="0">
              <a:solidFill>
                <a:srgbClr val="00206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A125446-8494-491D-9D73-A31C8EE0F3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89048" y="2102825"/>
            <a:ext cx="4344310" cy="3450613"/>
          </a:xfrm>
        </p:spPr>
        <p:txBody>
          <a:bodyPr>
            <a:normAutofit/>
          </a:bodyPr>
          <a:lstStyle/>
          <a:p>
            <a:r>
              <a:rPr lang="ru-RU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Око 50% фармацеутских препарата је за оралну примену (таблете или капсуле</a:t>
            </a:r>
            <a:r>
              <a:rPr lang="en-GB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8">
            <a:extLst>
              <a:ext uri="{FF2B5EF4-FFF2-40B4-BE49-F238E27FC236}">
                <a16:creationId xmlns="" xmlns:a16="http://schemas.microsoft.com/office/drawing/2014/main" id="{BD892824-6CA1-4F34-B068-8F272EF3DF95}"/>
              </a:ext>
            </a:extLst>
          </p:cNvPr>
          <p:cNvGrpSpPr>
            <a:grpSpLocks/>
          </p:cNvGrpSpPr>
          <p:nvPr/>
        </p:nvGrpSpPr>
        <p:grpSpPr bwMode="auto">
          <a:xfrm>
            <a:off x="533400" y="3733800"/>
            <a:ext cx="2884488" cy="1587500"/>
            <a:chOff x="3775" y="3250"/>
            <a:chExt cx="1817" cy="1000"/>
          </a:xfrm>
        </p:grpSpPr>
        <p:sp>
          <p:nvSpPr>
            <p:cNvPr id="5" name="Freeform 9">
              <a:extLst>
                <a:ext uri="{FF2B5EF4-FFF2-40B4-BE49-F238E27FC236}">
                  <a16:creationId xmlns="" xmlns:a16="http://schemas.microsoft.com/office/drawing/2014/main" id="{52CA6060-C196-4685-9C69-841B217AA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5" y="3418"/>
              <a:ext cx="985" cy="304"/>
            </a:xfrm>
            <a:custGeom>
              <a:avLst/>
              <a:gdLst>
                <a:gd name="T0" fmla="*/ 0 w 985"/>
                <a:gd name="T1" fmla="*/ 0 h 304"/>
                <a:gd name="T2" fmla="*/ 0 w 985"/>
                <a:gd name="T3" fmla="*/ 136 h 304"/>
                <a:gd name="T4" fmla="*/ 0 w 985"/>
                <a:gd name="T5" fmla="*/ 160 h 304"/>
                <a:gd name="T6" fmla="*/ 8 w 985"/>
                <a:gd name="T7" fmla="*/ 176 h 304"/>
                <a:gd name="T8" fmla="*/ 24 w 985"/>
                <a:gd name="T9" fmla="*/ 192 h 304"/>
                <a:gd name="T10" fmla="*/ 40 w 985"/>
                <a:gd name="T11" fmla="*/ 200 h 304"/>
                <a:gd name="T12" fmla="*/ 56 w 985"/>
                <a:gd name="T13" fmla="*/ 216 h 304"/>
                <a:gd name="T14" fmla="*/ 80 w 985"/>
                <a:gd name="T15" fmla="*/ 224 h 304"/>
                <a:gd name="T16" fmla="*/ 104 w 985"/>
                <a:gd name="T17" fmla="*/ 240 h 304"/>
                <a:gd name="T18" fmla="*/ 128 w 985"/>
                <a:gd name="T19" fmla="*/ 248 h 304"/>
                <a:gd name="T20" fmla="*/ 152 w 985"/>
                <a:gd name="T21" fmla="*/ 256 h 304"/>
                <a:gd name="T22" fmla="*/ 176 w 985"/>
                <a:gd name="T23" fmla="*/ 264 h 304"/>
                <a:gd name="T24" fmla="*/ 208 w 985"/>
                <a:gd name="T25" fmla="*/ 272 h 304"/>
                <a:gd name="T26" fmla="*/ 232 w 985"/>
                <a:gd name="T27" fmla="*/ 280 h 304"/>
                <a:gd name="T28" fmla="*/ 256 w 985"/>
                <a:gd name="T29" fmla="*/ 280 h 304"/>
                <a:gd name="T30" fmla="*/ 280 w 985"/>
                <a:gd name="T31" fmla="*/ 288 h 304"/>
                <a:gd name="T32" fmla="*/ 312 w 985"/>
                <a:gd name="T33" fmla="*/ 296 h 304"/>
                <a:gd name="T34" fmla="*/ 352 w 985"/>
                <a:gd name="T35" fmla="*/ 296 h 304"/>
                <a:gd name="T36" fmla="*/ 384 w 985"/>
                <a:gd name="T37" fmla="*/ 296 h 304"/>
                <a:gd name="T38" fmla="*/ 408 w 985"/>
                <a:gd name="T39" fmla="*/ 304 h 304"/>
                <a:gd name="T40" fmla="*/ 432 w 985"/>
                <a:gd name="T41" fmla="*/ 304 h 304"/>
                <a:gd name="T42" fmla="*/ 456 w 985"/>
                <a:gd name="T43" fmla="*/ 304 h 304"/>
                <a:gd name="T44" fmla="*/ 520 w 985"/>
                <a:gd name="T45" fmla="*/ 304 h 304"/>
                <a:gd name="T46" fmla="*/ 552 w 985"/>
                <a:gd name="T47" fmla="*/ 304 h 304"/>
                <a:gd name="T48" fmla="*/ 584 w 985"/>
                <a:gd name="T49" fmla="*/ 304 h 304"/>
                <a:gd name="T50" fmla="*/ 616 w 985"/>
                <a:gd name="T51" fmla="*/ 296 h 304"/>
                <a:gd name="T52" fmla="*/ 640 w 985"/>
                <a:gd name="T53" fmla="*/ 296 h 304"/>
                <a:gd name="T54" fmla="*/ 672 w 985"/>
                <a:gd name="T55" fmla="*/ 288 h 304"/>
                <a:gd name="T56" fmla="*/ 696 w 985"/>
                <a:gd name="T57" fmla="*/ 288 h 304"/>
                <a:gd name="T58" fmla="*/ 720 w 985"/>
                <a:gd name="T59" fmla="*/ 280 h 304"/>
                <a:gd name="T60" fmla="*/ 752 w 985"/>
                <a:gd name="T61" fmla="*/ 280 h 304"/>
                <a:gd name="T62" fmla="*/ 777 w 985"/>
                <a:gd name="T63" fmla="*/ 272 h 304"/>
                <a:gd name="T64" fmla="*/ 801 w 985"/>
                <a:gd name="T65" fmla="*/ 264 h 304"/>
                <a:gd name="T66" fmla="*/ 825 w 985"/>
                <a:gd name="T67" fmla="*/ 256 h 304"/>
                <a:gd name="T68" fmla="*/ 849 w 985"/>
                <a:gd name="T69" fmla="*/ 248 h 304"/>
                <a:gd name="T70" fmla="*/ 873 w 985"/>
                <a:gd name="T71" fmla="*/ 240 h 304"/>
                <a:gd name="T72" fmla="*/ 897 w 985"/>
                <a:gd name="T73" fmla="*/ 232 h 304"/>
                <a:gd name="T74" fmla="*/ 921 w 985"/>
                <a:gd name="T75" fmla="*/ 216 h 304"/>
                <a:gd name="T76" fmla="*/ 937 w 985"/>
                <a:gd name="T77" fmla="*/ 208 h 304"/>
                <a:gd name="T78" fmla="*/ 961 w 985"/>
                <a:gd name="T79" fmla="*/ 184 h 304"/>
                <a:gd name="T80" fmla="*/ 969 w 985"/>
                <a:gd name="T81" fmla="*/ 168 h 304"/>
                <a:gd name="T82" fmla="*/ 977 w 985"/>
                <a:gd name="T83" fmla="*/ 152 h 304"/>
                <a:gd name="T84" fmla="*/ 985 w 985"/>
                <a:gd name="T85" fmla="*/ 136 h 304"/>
                <a:gd name="T86" fmla="*/ 985 w 985"/>
                <a:gd name="T87" fmla="*/ 0 h 304"/>
                <a:gd name="T88" fmla="*/ 0 w 985"/>
                <a:gd name="T89" fmla="*/ 0 h 30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985"/>
                <a:gd name="T136" fmla="*/ 0 h 304"/>
                <a:gd name="T137" fmla="*/ 985 w 985"/>
                <a:gd name="T138" fmla="*/ 304 h 30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985" h="304">
                  <a:moveTo>
                    <a:pt x="0" y="0"/>
                  </a:moveTo>
                  <a:lnTo>
                    <a:pt x="0" y="136"/>
                  </a:lnTo>
                  <a:lnTo>
                    <a:pt x="0" y="160"/>
                  </a:lnTo>
                  <a:lnTo>
                    <a:pt x="8" y="176"/>
                  </a:lnTo>
                  <a:lnTo>
                    <a:pt x="24" y="192"/>
                  </a:lnTo>
                  <a:lnTo>
                    <a:pt x="40" y="200"/>
                  </a:lnTo>
                  <a:lnTo>
                    <a:pt x="56" y="216"/>
                  </a:lnTo>
                  <a:lnTo>
                    <a:pt x="80" y="224"/>
                  </a:lnTo>
                  <a:lnTo>
                    <a:pt x="104" y="240"/>
                  </a:lnTo>
                  <a:lnTo>
                    <a:pt x="128" y="248"/>
                  </a:lnTo>
                  <a:lnTo>
                    <a:pt x="152" y="256"/>
                  </a:lnTo>
                  <a:lnTo>
                    <a:pt x="176" y="264"/>
                  </a:lnTo>
                  <a:lnTo>
                    <a:pt x="208" y="272"/>
                  </a:lnTo>
                  <a:lnTo>
                    <a:pt x="232" y="280"/>
                  </a:lnTo>
                  <a:lnTo>
                    <a:pt x="256" y="280"/>
                  </a:lnTo>
                  <a:lnTo>
                    <a:pt x="280" y="288"/>
                  </a:lnTo>
                  <a:lnTo>
                    <a:pt x="312" y="296"/>
                  </a:lnTo>
                  <a:lnTo>
                    <a:pt x="352" y="296"/>
                  </a:lnTo>
                  <a:lnTo>
                    <a:pt x="384" y="296"/>
                  </a:lnTo>
                  <a:lnTo>
                    <a:pt x="408" y="304"/>
                  </a:lnTo>
                  <a:lnTo>
                    <a:pt x="432" y="304"/>
                  </a:lnTo>
                  <a:lnTo>
                    <a:pt x="456" y="304"/>
                  </a:lnTo>
                  <a:lnTo>
                    <a:pt x="520" y="304"/>
                  </a:lnTo>
                  <a:lnTo>
                    <a:pt x="552" y="304"/>
                  </a:lnTo>
                  <a:lnTo>
                    <a:pt x="584" y="304"/>
                  </a:lnTo>
                  <a:lnTo>
                    <a:pt x="616" y="296"/>
                  </a:lnTo>
                  <a:lnTo>
                    <a:pt x="640" y="296"/>
                  </a:lnTo>
                  <a:lnTo>
                    <a:pt x="672" y="288"/>
                  </a:lnTo>
                  <a:lnTo>
                    <a:pt x="696" y="288"/>
                  </a:lnTo>
                  <a:lnTo>
                    <a:pt x="720" y="280"/>
                  </a:lnTo>
                  <a:lnTo>
                    <a:pt x="752" y="280"/>
                  </a:lnTo>
                  <a:lnTo>
                    <a:pt x="777" y="272"/>
                  </a:lnTo>
                  <a:lnTo>
                    <a:pt x="801" y="264"/>
                  </a:lnTo>
                  <a:lnTo>
                    <a:pt x="825" y="256"/>
                  </a:lnTo>
                  <a:lnTo>
                    <a:pt x="849" y="248"/>
                  </a:lnTo>
                  <a:lnTo>
                    <a:pt x="873" y="240"/>
                  </a:lnTo>
                  <a:lnTo>
                    <a:pt x="897" y="232"/>
                  </a:lnTo>
                  <a:lnTo>
                    <a:pt x="921" y="216"/>
                  </a:lnTo>
                  <a:lnTo>
                    <a:pt x="937" y="208"/>
                  </a:lnTo>
                  <a:lnTo>
                    <a:pt x="961" y="184"/>
                  </a:lnTo>
                  <a:lnTo>
                    <a:pt x="969" y="168"/>
                  </a:lnTo>
                  <a:lnTo>
                    <a:pt x="977" y="152"/>
                  </a:lnTo>
                  <a:lnTo>
                    <a:pt x="985" y="136"/>
                  </a:lnTo>
                  <a:lnTo>
                    <a:pt x="98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4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sr-Latn-RS" altLang="sr-Latn-RS"/>
            </a:p>
          </p:txBody>
        </p:sp>
        <p:sp>
          <p:nvSpPr>
            <p:cNvPr id="6" name="Oval 10">
              <a:extLst>
                <a:ext uri="{FF2B5EF4-FFF2-40B4-BE49-F238E27FC236}">
                  <a16:creationId xmlns="" xmlns:a16="http://schemas.microsoft.com/office/drawing/2014/main" id="{5A3F0742-C690-43C0-AF16-3393828A64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5" y="3250"/>
              <a:ext cx="985" cy="336"/>
            </a:xfrm>
            <a:prstGeom prst="ellipse">
              <a:avLst/>
            </a:prstGeom>
            <a:solidFill>
              <a:srgbClr val="A05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sr-Latn-RS" altLang="sr-Latn-RS"/>
            </a:p>
          </p:txBody>
        </p:sp>
        <p:sp>
          <p:nvSpPr>
            <p:cNvPr id="7" name="Freeform 11">
              <a:extLst>
                <a:ext uri="{FF2B5EF4-FFF2-40B4-BE49-F238E27FC236}">
                  <a16:creationId xmlns="" xmlns:a16="http://schemas.microsoft.com/office/drawing/2014/main" id="{852DC6A5-6E1F-4B22-92F2-65F79678E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5" y="3250"/>
              <a:ext cx="256" cy="328"/>
            </a:xfrm>
            <a:custGeom>
              <a:avLst/>
              <a:gdLst>
                <a:gd name="T0" fmla="*/ 176 w 256"/>
                <a:gd name="T1" fmla="*/ 0 h 328"/>
                <a:gd name="T2" fmla="*/ 0 w 256"/>
                <a:gd name="T3" fmla="*/ 328 h 328"/>
                <a:gd name="T4" fmla="*/ 40 w 256"/>
                <a:gd name="T5" fmla="*/ 328 h 328"/>
                <a:gd name="T6" fmla="*/ 80 w 256"/>
                <a:gd name="T7" fmla="*/ 328 h 328"/>
                <a:gd name="T8" fmla="*/ 256 w 256"/>
                <a:gd name="T9" fmla="*/ 8 h 328"/>
                <a:gd name="T10" fmla="*/ 216 w 256"/>
                <a:gd name="T11" fmla="*/ 0 h 328"/>
                <a:gd name="T12" fmla="*/ 176 w 256"/>
                <a:gd name="T13" fmla="*/ 0 h 3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56"/>
                <a:gd name="T22" fmla="*/ 0 h 328"/>
                <a:gd name="T23" fmla="*/ 256 w 256"/>
                <a:gd name="T24" fmla="*/ 328 h 32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56" h="328">
                  <a:moveTo>
                    <a:pt x="176" y="0"/>
                  </a:moveTo>
                  <a:lnTo>
                    <a:pt x="0" y="328"/>
                  </a:lnTo>
                  <a:lnTo>
                    <a:pt x="40" y="328"/>
                  </a:lnTo>
                  <a:lnTo>
                    <a:pt x="80" y="328"/>
                  </a:lnTo>
                  <a:lnTo>
                    <a:pt x="256" y="8"/>
                  </a:lnTo>
                  <a:lnTo>
                    <a:pt x="216" y="0"/>
                  </a:lnTo>
                  <a:lnTo>
                    <a:pt x="176" y="0"/>
                  </a:lnTo>
                  <a:close/>
                </a:path>
              </a:pathLst>
            </a:custGeom>
            <a:solidFill>
              <a:srgbClr val="804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sr-Latn-RS" altLang="sr-Latn-RS"/>
            </a:p>
          </p:txBody>
        </p:sp>
        <p:sp>
          <p:nvSpPr>
            <p:cNvPr id="8" name="Freeform 12">
              <a:extLst>
                <a:ext uri="{FF2B5EF4-FFF2-40B4-BE49-F238E27FC236}">
                  <a16:creationId xmlns="" xmlns:a16="http://schemas.microsoft.com/office/drawing/2014/main" id="{149772DD-E847-4D20-9DEC-D12C14DCD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5" y="3594"/>
              <a:ext cx="977" cy="304"/>
            </a:xfrm>
            <a:custGeom>
              <a:avLst/>
              <a:gdLst>
                <a:gd name="T0" fmla="*/ 0 w 977"/>
                <a:gd name="T1" fmla="*/ 0 h 304"/>
                <a:gd name="T2" fmla="*/ 0 w 977"/>
                <a:gd name="T3" fmla="*/ 136 h 304"/>
                <a:gd name="T4" fmla="*/ 0 w 977"/>
                <a:gd name="T5" fmla="*/ 152 h 304"/>
                <a:gd name="T6" fmla="*/ 8 w 977"/>
                <a:gd name="T7" fmla="*/ 168 h 304"/>
                <a:gd name="T8" fmla="*/ 24 w 977"/>
                <a:gd name="T9" fmla="*/ 184 h 304"/>
                <a:gd name="T10" fmla="*/ 40 w 977"/>
                <a:gd name="T11" fmla="*/ 200 h 304"/>
                <a:gd name="T12" fmla="*/ 56 w 977"/>
                <a:gd name="T13" fmla="*/ 216 h 304"/>
                <a:gd name="T14" fmla="*/ 80 w 977"/>
                <a:gd name="T15" fmla="*/ 224 h 304"/>
                <a:gd name="T16" fmla="*/ 104 w 977"/>
                <a:gd name="T17" fmla="*/ 232 h 304"/>
                <a:gd name="T18" fmla="*/ 128 w 977"/>
                <a:gd name="T19" fmla="*/ 248 h 304"/>
                <a:gd name="T20" fmla="*/ 152 w 977"/>
                <a:gd name="T21" fmla="*/ 256 h 304"/>
                <a:gd name="T22" fmla="*/ 176 w 977"/>
                <a:gd name="T23" fmla="*/ 264 h 304"/>
                <a:gd name="T24" fmla="*/ 200 w 977"/>
                <a:gd name="T25" fmla="*/ 272 h 304"/>
                <a:gd name="T26" fmla="*/ 232 w 977"/>
                <a:gd name="T27" fmla="*/ 272 h 304"/>
                <a:gd name="T28" fmla="*/ 256 w 977"/>
                <a:gd name="T29" fmla="*/ 280 h 304"/>
                <a:gd name="T30" fmla="*/ 280 w 977"/>
                <a:gd name="T31" fmla="*/ 288 h 304"/>
                <a:gd name="T32" fmla="*/ 313 w 977"/>
                <a:gd name="T33" fmla="*/ 288 h 304"/>
                <a:gd name="T34" fmla="*/ 353 w 977"/>
                <a:gd name="T35" fmla="*/ 296 h 304"/>
                <a:gd name="T36" fmla="*/ 385 w 977"/>
                <a:gd name="T37" fmla="*/ 296 h 304"/>
                <a:gd name="T38" fmla="*/ 409 w 977"/>
                <a:gd name="T39" fmla="*/ 296 h 304"/>
                <a:gd name="T40" fmla="*/ 433 w 977"/>
                <a:gd name="T41" fmla="*/ 296 h 304"/>
                <a:gd name="T42" fmla="*/ 457 w 977"/>
                <a:gd name="T43" fmla="*/ 304 h 304"/>
                <a:gd name="T44" fmla="*/ 521 w 977"/>
                <a:gd name="T45" fmla="*/ 304 h 304"/>
                <a:gd name="T46" fmla="*/ 553 w 977"/>
                <a:gd name="T47" fmla="*/ 296 h 304"/>
                <a:gd name="T48" fmla="*/ 585 w 977"/>
                <a:gd name="T49" fmla="*/ 296 h 304"/>
                <a:gd name="T50" fmla="*/ 617 w 977"/>
                <a:gd name="T51" fmla="*/ 296 h 304"/>
                <a:gd name="T52" fmla="*/ 641 w 977"/>
                <a:gd name="T53" fmla="*/ 288 h 304"/>
                <a:gd name="T54" fmla="*/ 665 w 977"/>
                <a:gd name="T55" fmla="*/ 288 h 304"/>
                <a:gd name="T56" fmla="*/ 697 w 977"/>
                <a:gd name="T57" fmla="*/ 288 h 304"/>
                <a:gd name="T58" fmla="*/ 721 w 977"/>
                <a:gd name="T59" fmla="*/ 280 h 304"/>
                <a:gd name="T60" fmla="*/ 753 w 977"/>
                <a:gd name="T61" fmla="*/ 272 h 304"/>
                <a:gd name="T62" fmla="*/ 777 w 977"/>
                <a:gd name="T63" fmla="*/ 272 h 304"/>
                <a:gd name="T64" fmla="*/ 801 w 977"/>
                <a:gd name="T65" fmla="*/ 264 h 304"/>
                <a:gd name="T66" fmla="*/ 825 w 977"/>
                <a:gd name="T67" fmla="*/ 256 h 304"/>
                <a:gd name="T68" fmla="*/ 849 w 977"/>
                <a:gd name="T69" fmla="*/ 248 h 304"/>
                <a:gd name="T70" fmla="*/ 873 w 977"/>
                <a:gd name="T71" fmla="*/ 240 h 304"/>
                <a:gd name="T72" fmla="*/ 897 w 977"/>
                <a:gd name="T73" fmla="*/ 224 h 304"/>
                <a:gd name="T74" fmla="*/ 921 w 977"/>
                <a:gd name="T75" fmla="*/ 216 h 304"/>
                <a:gd name="T76" fmla="*/ 937 w 977"/>
                <a:gd name="T77" fmla="*/ 200 h 304"/>
                <a:gd name="T78" fmla="*/ 953 w 977"/>
                <a:gd name="T79" fmla="*/ 184 h 304"/>
                <a:gd name="T80" fmla="*/ 969 w 977"/>
                <a:gd name="T81" fmla="*/ 168 h 304"/>
                <a:gd name="T82" fmla="*/ 977 w 977"/>
                <a:gd name="T83" fmla="*/ 152 h 304"/>
                <a:gd name="T84" fmla="*/ 977 w 977"/>
                <a:gd name="T85" fmla="*/ 136 h 304"/>
                <a:gd name="T86" fmla="*/ 977 w 977"/>
                <a:gd name="T87" fmla="*/ 0 h 304"/>
                <a:gd name="T88" fmla="*/ 0 w 977"/>
                <a:gd name="T89" fmla="*/ 0 h 30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977"/>
                <a:gd name="T136" fmla="*/ 0 h 304"/>
                <a:gd name="T137" fmla="*/ 977 w 977"/>
                <a:gd name="T138" fmla="*/ 304 h 30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977" h="304">
                  <a:moveTo>
                    <a:pt x="0" y="0"/>
                  </a:moveTo>
                  <a:lnTo>
                    <a:pt x="0" y="136"/>
                  </a:lnTo>
                  <a:lnTo>
                    <a:pt x="0" y="152"/>
                  </a:lnTo>
                  <a:lnTo>
                    <a:pt x="8" y="168"/>
                  </a:lnTo>
                  <a:lnTo>
                    <a:pt x="24" y="184"/>
                  </a:lnTo>
                  <a:lnTo>
                    <a:pt x="40" y="200"/>
                  </a:lnTo>
                  <a:lnTo>
                    <a:pt x="56" y="216"/>
                  </a:lnTo>
                  <a:lnTo>
                    <a:pt x="80" y="224"/>
                  </a:lnTo>
                  <a:lnTo>
                    <a:pt x="104" y="232"/>
                  </a:lnTo>
                  <a:lnTo>
                    <a:pt x="128" y="248"/>
                  </a:lnTo>
                  <a:lnTo>
                    <a:pt x="152" y="256"/>
                  </a:lnTo>
                  <a:lnTo>
                    <a:pt x="176" y="264"/>
                  </a:lnTo>
                  <a:lnTo>
                    <a:pt x="200" y="272"/>
                  </a:lnTo>
                  <a:lnTo>
                    <a:pt x="232" y="272"/>
                  </a:lnTo>
                  <a:lnTo>
                    <a:pt x="256" y="280"/>
                  </a:lnTo>
                  <a:lnTo>
                    <a:pt x="280" y="288"/>
                  </a:lnTo>
                  <a:lnTo>
                    <a:pt x="313" y="288"/>
                  </a:lnTo>
                  <a:lnTo>
                    <a:pt x="353" y="296"/>
                  </a:lnTo>
                  <a:lnTo>
                    <a:pt x="385" y="296"/>
                  </a:lnTo>
                  <a:lnTo>
                    <a:pt x="409" y="296"/>
                  </a:lnTo>
                  <a:lnTo>
                    <a:pt x="433" y="296"/>
                  </a:lnTo>
                  <a:lnTo>
                    <a:pt x="457" y="304"/>
                  </a:lnTo>
                  <a:lnTo>
                    <a:pt x="521" y="304"/>
                  </a:lnTo>
                  <a:lnTo>
                    <a:pt x="553" y="296"/>
                  </a:lnTo>
                  <a:lnTo>
                    <a:pt x="585" y="296"/>
                  </a:lnTo>
                  <a:lnTo>
                    <a:pt x="617" y="296"/>
                  </a:lnTo>
                  <a:lnTo>
                    <a:pt x="641" y="288"/>
                  </a:lnTo>
                  <a:lnTo>
                    <a:pt x="665" y="288"/>
                  </a:lnTo>
                  <a:lnTo>
                    <a:pt x="697" y="288"/>
                  </a:lnTo>
                  <a:lnTo>
                    <a:pt x="721" y="280"/>
                  </a:lnTo>
                  <a:lnTo>
                    <a:pt x="753" y="272"/>
                  </a:lnTo>
                  <a:lnTo>
                    <a:pt x="777" y="272"/>
                  </a:lnTo>
                  <a:lnTo>
                    <a:pt x="801" y="264"/>
                  </a:lnTo>
                  <a:lnTo>
                    <a:pt x="825" y="256"/>
                  </a:lnTo>
                  <a:lnTo>
                    <a:pt x="849" y="248"/>
                  </a:lnTo>
                  <a:lnTo>
                    <a:pt x="873" y="240"/>
                  </a:lnTo>
                  <a:lnTo>
                    <a:pt x="897" y="224"/>
                  </a:lnTo>
                  <a:lnTo>
                    <a:pt x="921" y="216"/>
                  </a:lnTo>
                  <a:lnTo>
                    <a:pt x="937" y="200"/>
                  </a:lnTo>
                  <a:lnTo>
                    <a:pt x="953" y="184"/>
                  </a:lnTo>
                  <a:lnTo>
                    <a:pt x="969" y="168"/>
                  </a:lnTo>
                  <a:lnTo>
                    <a:pt x="977" y="152"/>
                  </a:lnTo>
                  <a:lnTo>
                    <a:pt x="977" y="136"/>
                  </a:lnTo>
                  <a:lnTo>
                    <a:pt x="97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sr-Latn-RS" altLang="sr-Latn-RS"/>
            </a:p>
          </p:txBody>
        </p:sp>
        <p:sp>
          <p:nvSpPr>
            <p:cNvPr id="9" name="Oval 13">
              <a:extLst>
                <a:ext uri="{FF2B5EF4-FFF2-40B4-BE49-F238E27FC236}">
                  <a16:creationId xmlns="" xmlns:a16="http://schemas.microsoft.com/office/drawing/2014/main" id="{0AB883D2-96B2-4179-B6FA-B817E74AAE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5" y="3426"/>
              <a:ext cx="985" cy="328"/>
            </a:xfrm>
            <a:prstGeom prst="ellipse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sr-Latn-RS" altLang="sr-Latn-RS"/>
            </a:p>
          </p:txBody>
        </p:sp>
        <p:sp>
          <p:nvSpPr>
            <p:cNvPr id="10" name="Freeform 14">
              <a:extLst>
                <a:ext uri="{FF2B5EF4-FFF2-40B4-BE49-F238E27FC236}">
                  <a16:creationId xmlns="" xmlns:a16="http://schemas.microsoft.com/office/drawing/2014/main" id="{E61F3CDA-A047-4F2E-AE66-4862B43B4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6" y="3426"/>
              <a:ext cx="256" cy="328"/>
            </a:xfrm>
            <a:custGeom>
              <a:avLst/>
              <a:gdLst>
                <a:gd name="T0" fmla="*/ 176 w 256"/>
                <a:gd name="T1" fmla="*/ 0 h 328"/>
                <a:gd name="T2" fmla="*/ 0 w 256"/>
                <a:gd name="T3" fmla="*/ 320 h 328"/>
                <a:gd name="T4" fmla="*/ 40 w 256"/>
                <a:gd name="T5" fmla="*/ 320 h 328"/>
                <a:gd name="T6" fmla="*/ 80 w 256"/>
                <a:gd name="T7" fmla="*/ 328 h 328"/>
                <a:gd name="T8" fmla="*/ 256 w 256"/>
                <a:gd name="T9" fmla="*/ 0 h 328"/>
                <a:gd name="T10" fmla="*/ 208 w 256"/>
                <a:gd name="T11" fmla="*/ 0 h 328"/>
                <a:gd name="T12" fmla="*/ 176 w 256"/>
                <a:gd name="T13" fmla="*/ 0 h 3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56"/>
                <a:gd name="T22" fmla="*/ 0 h 328"/>
                <a:gd name="T23" fmla="*/ 256 w 256"/>
                <a:gd name="T24" fmla="*/ 328 h 32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56" h="328">
                  <a:moveTo>
                    <a:pt x="176" y="0"/>
                  </a:moveTo>
                  <a:lnTo>
                    <a:pt x="0" y="320"/>
                  </a:lnTo>
                  <a:lnTo>
                    <a:pt x="40" y="320"/>
                  </a:lnTo>
                  <a:lnTo>
                    <a:pt x="80" y="328"/>
                  </a:lnTo>
                  <a:lnTo>
                    <a:pt x="256" y="0"/>
                  </a:lnTo>
                  <a:lnTo>
                    <a:pt x="208" y="0"/>
                  </a:lnTo>
                  <a:lnTo>
                    <a:pt x="176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sr-Latn-RS" altLang="sr-Latn-RS"/>
            </a:p>
          </p:txBody>
        </p:sp>
        <p:sp>
          <p:nvSpPr>
            <p:cNvPr id="11" name="Freeform 15">
              <a:extLst>
                <a:ext uri="{FF2B5EF4-FFF2-40B4-BE49-F238E27FC236}">
                  <a16:creationId xmlns="" xmlns:a16="http://schemas.microsoft.com/office/drawing/2014/main" id="{69DEF0C8-2789-4E46-951A-3DADE33F4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0" y="3954"/>
              <a:ext cx="832" cy="296"/>
            </a:xfrm>
            <a:custGeom>
              <a:avLst/>
              <a:gdLst>
                <a:gd name="T0" fmla="*/ 0 w 832"/>
                <a:gd name="T1" fmla="*/ 0 h 296"/>
                <a:gd name="T2" fmla="*/ 0 w 832"/>
                <a:gd name="T3" fmla="*/ 136 h 296"/>
                <a:gd name="T4" fmla="*/ 8 w 832"/>
                <a:gd name="T5" fmla="*/ 152 h 296"/>
                <a:gd name="T6" fmla="*/ 8 w 832"/>
                <a:gd name="T7" fmla="*/ 168 h 296"/>
                <a:gd name="T8" fmla="*/ 24 w 832"/>
                <a:gd name="T9" fmla="*/ 184 h 296"/>
                <a:gd name="T10" fmla="*/ 32 w 832"/>
                <a:gd name="T11" fmla="*/ 200 h 296"/>
                <a:gd name="T12" fmla="*/ 48 w 832"/>
                <a:gd name="T13" fmla="*/ 208 h 296"/>
                <a:gd name="T14" fmla="*/ 64 w 832"/>
                <a:gd name="T15" fmla="*/ 224 h 296"/>
                <a:gd name="T16" fmla="*/ 88 w 832"/>
                <a:gd name="T17" fmla="*/ 232 h 296"/>
                <a:gd name="T18" fmla="*/ 112 w 832"/>
                <a:gd name="T19" fmla="*/ 240 h 296"/>
                <a:gd name="T20" fmla="*/ 128 w 832"/>
                <a:gd name="T21" fmla="*/ 248 h 296"/>
                <a:gd name="T22" fmla="*/ 152 w 832"/>
                <a:gd name="T23" fmla="*/ 256 h 296"/>
                <a:gd name="T24" fmla="*/ 176 w 832"/>
                <a:gd name="T25" fmla="*/ 264 h 296"/>
                <a:gd name="T26" fmla="*/ 200 w 832"/>
                <a:gd name="T27" fmla="*/ 272 h 296"/>
                <a:gd name="T28" fmla="*/ 216 w 832"/>
                <a:gd name="T29" fmla="*/ 272 h 296"/>
                <a:gd name="T30" fmla="*/ 240 w 832"/>
                <a:gd name="T31" fmla="*/ 280 h 296"/>
                <a:gd name="T32" fmla="*/ 272 w 832"/>
                <a:gd name="T33" fmla="*/ 288 h 296"/>
                <a:gd name="T34" fmla="*/ 296 w 832"/>
                <a:gd name="T35" fmla="*/ 288 h 296"/>
                <a:gd name="T36" fmla="*/ 328 w 832"/>
                <a:gd name="T37" fmla="*/ 296 h 296"/>
                <a:gd name="T38" fmla="*/ 344 w 832"/>
                <a:gd name="T39" fmla="*/ 296 h 296"/>
                <a:gd name="T40" fmla="*/ 368 w 832"/>
                <a:gd name="T41" fmla="*/ 296 h 296"/>
                <a:gd name="T42" fmla="*/ 392 w 832"/>
                <a:gd name="T43" fmla="*/ 296 h 296"/>
                <a:gd name="T44" fmla="*/ 440 w 832"/>
                <a:gd name="T45" fmla="*/ 296 h 296"/>
                <a:gd name="T46" fmla="*/ 472 w 832"/>
                <a:gd name="T47" fmla="*/ 296 h 296"/>
                <a:gd name="T48" fmla="*/ 496 w 832"/>
                <a:gd name="T49" fmla="*/ 296 h 296"/>
                <a:gd name="T50" fmla="*/ 520 w 832"/>
                <a:gd name="T51" fmla="*/ 288 h 296"/>
                <a:gd name="T52" fmla="*/ 544 w 832"/>
                <a:gd name="T53" fmla="*/ 288 h 296"/>
                <a:gd name="T54" fmla="*/ 568 w 832"/>
                <a:gd name="T55" fmla="*/ 288 h 296"/>
                <a:gd name="T56" fmla="*/ 592 w 832"/>
                <a:gd name="T57" fmla="*/ 280 h 296"/>
                <a:gd name="T58" fmla="*/ 616 w 832"/>
                <a:gd name="T59" fmla="*/ 280 h 296"/>
                <a:gd name="T60" fmla="*/ 640 w 832"/>
                <a:gd name="T61" fmla="*/ 272 h 296"/>
                <a:gd name="T62" fmla="*/ 656 w 832"/>
                <a:gd name="T63" fmla="*/ 264 h 296"/>
                <a:gd name="T64" fmla="*/ 680 w 832"/>
                <a:gd name="T65" fmla="*/ 264 h 296"/>
                <a:gd name="T66" fmla="*/ 696 w 832"/>
                <a:gd name="T67" fmla="*/ 256 h 296"/>
                <a:gd name="T68" fmla="*/ 720 w 832"/>
                <a:gd name="T69" fmla="*/ 248 h 296"/>
                <a:gd name="T70" fmla="*/ 744 w 832"/>
                <a:gd name="T71" fmla="*/ 232 h 296"/>
                <a:gd name="T72" fmla="*/ 760 w 832"/>
                <a:gd name="T73" fmla="*/ 224 h 296"/>
                <a:gd name="T74" fmla="*/ 784 w 832"/>
                <a:gd name="T75" fmla="*/ 216 h 296"/>
                <a:gd name="T76" fmla="*/ 800 w 832"/>
                <a:gd name="T77" fmla="*/ 200 h 296"/>
                <a:gd name="T78" fmla="*/ 808 w 832"/>
                <a:gd name="T79" fmla="*/ 184 h 296"/>
                <a:gd name="T80" fmla="*/ 824 w 832"/>
                <a:gd name="T81" fmla="*/ 168 h 296"/>
                <a:gd name="T82" fmla="*/ 832 w 832"/>
                <a:gd name="T83" fmla="*/ 152 h 296"/>
                <a:gd name="T84" fmla="*/ 832 w 832"/>
                <a:gd name="T85" fmla="*/ 136 h 296"/>
                <a:gd name="T86" fmla="*/ 832 w 832"/>
                <a:gd name="T87" fmla="*/ 0 h 296"/>
                <a:gd name="T88" fmla="*/ 0 w 832"/>
                <a:gd name="T89" fmla="*/ 0 h 29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832"/>
                <a:gd name="T136" fmla="*/ 0 h 296"/>
                <a:gd name="T137" fmla="*/ 832 w 832"/>
                <a:gd name="T138" fmla="*/ 296 h 29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832" h="296">
                  <a:moveTo>
                    <a:pt x="0" y="0"/>
                  </a:moveTo>
                  <a:lnTo>
                    <a:pt x="0" y="136"/>
                  </a:lnTo>
                  <a:lnTo>
                    <a:pt x="8" y="152"/>
                  </a:lnTo>
                  <a:lnTo>
                    <a:pt x="8" y="168"/>
                  </a:lnTo>
                  <a:lnTo>
                    <a:pt x="24" y="184"/>
                  </a:lnTo>
                  <a:lnTo>
                    <a:pt x="32" y="200"/>
                  </a:lnTo>
                  <a:lnTo>
                    <a:pt x="48" y="208"/>
                  </a:lnTo>
                  <a:lnTo>
                    <a:pt x="64" y="224"/>
                  </a:lnTo>
                  <a:lnTo>
                    <a:pt x="88" y="232"/>
                  </a:lnTo>
                  <a:lnTo>
                    <a:pt x="112" y="240"/>
                  </a:lnTo>
                  <a:lnTo>
                    <a:pt x="128" y="248"/>
                  </a:lnTo>
                  <a:lnTo>
                    <a:pt x="152" y="256"/>
                  </a:lnTo>
                  <a:lnTo>
                    <a:pt x="176" y="264"/>
                  </a:lnTo>
                  <a:lnTo>
                    <a:pt x="200" y="272"/>
                  </a:lnTo>
                  <a:lnTo>
                    <a:pt x="216" y="272"/>
                  </a:lnTo>
                  <a:lnTo>
                    <a:pt x="240" y="280"/>
                  </a:lnTo>
                  <a:lnTo>
                    <a:pt x="272" y="288"/>
                  </a:lnTo>
                  <a:lnTo>
                    <a:pt x="296" y="288"/>
                  </a:lnTo>
                  <a:lnTo>
                    <a:pt x="328" y="296"/>
                  </a:lnTo>
                  <a:lnTo>
                    <a:pt x="344" y="296"/>
                  </a:lnTo>
                  <a:lnTo>
                    <a:pt x="368" y="296"/>
                  </a:lnTo>
                  <a:lnTo>
                    <a:pt x="392" y="296"/>
                  </a:lnTo>
                  <a:lnTo>
                    <a:pt x="440" y="296"/>
                  </a:lnTo>
                  <a:lnTo>
                    <a:pt x="472" y="296"/>
                  </a:lnTo>
                  <a:lnTo>
                    <a:pt x="496" y="296"/>
                  </a:lnTo>
                  <a:lnTo>
                    <a:pt x="520" y="288"/>
                  </a:lnTo>
                  <a:lnTo>
                    <a:pt x="544" y="288"/>
                  </a:lnTo>
                  <a:lnTo>
                    <a:pt x="568" y="288"/>
                  </a:lnTo>
                  <a:lnTo>
                    <a:pt x="592" y="280"/>
                  </a:lnTo>
                  <a:lnTo>
                    <a:pt x="616" y="280"/>
                  </a:lnTo>
                  <a:lnTo>
                    <a:pt x="640" y="272"/>
                  </a:lnTo>
                  <a:lnTo>
                    <a:pt x="656" y="264"/>
                  </a:lnTo>
                  <a:lnTo>
                    <a:pt x="680" y="264"/>
                  </a:lnTo>
                  <a:lnTo>
                    <a:pt x="696" y="256"/>
                  </a:lnTo>
                  <a:lnTo>
                    <a:pt x="720" y="248"/>
                  </a:lnTo>
                  <a:lnTo>
                    <a:pt x="744" y="232"/>
                  </a:lnTo>
                  <a:lnTo>
                    <a:pt x="760" y="224"/>
                  </a:lnTo>
                  <a:lnTo>
                    <a:pt x="784" y="216"/>
                  </a:lnTo>
                  <a:lnTo>
                    <a:pt x="800" y="200"/>
                  </a:lnTo>
                  <a:lnTo>
                    <a:pt x="808" y="184"/>
                  </a:lnTo>
                  <a:lnTo>
                    <a:pt x="824" y="168"/>
                  </a:lnTo>
                  <a:lnTo>
                    <a:pt x="832" y="152"/>
                  </a:lnTo>
                  <a:lnTo>
                    <a:pt x="832" y="136"/>
                  </a:lnTo>
                  <a:lnTo>
                    <a:pt x="83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E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sr-Latn-RS" altLang="sr-Latn-RS"/>
            </a:p>
          </p:txBody>
        </p:sp>
        <p:sp>
          <p:nvSpPr>
            <p:cNvPr id="12" name="Oval 16">
              <a:extLst>
                <a:ext uri="{FF2B5EF4-FFF2-40B4-BE49-F238E27FC236}">
                  <a16:creationId xmlns="" xmlns:a16="http://schemas.microsoft.com/office/drawing/2014/main" id="{A602772D-0FB1-43F5-BE77-195CECFA34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0" y="3794"/>
              <a:ext cx="832" cy="320"/>
            </a:xfrm>
            <a:prstGeom prst="ellipse">
              <a:avLst/>
            </a:prstGeom>
            <a:solidFill>
              <a:srgbClr val="FFFF4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sr-Latn-RS" altLang="sr-Latn-RS"/>
            </a:p>
          </p:txBody>
        </p:sp>
        <p:sp>
          <p:nvSpPr>
            <p:cNvPr id="13" name="Freeform 17">
              <a:extLst>
                <a:ext uri="{FF2B5EF4-FFF2-40B4-BE49-F238E27FC236}">
                  <a16:creationId xmlns="" xmlns:a16="http://schemas.microsoft.com/office/drawing/2014/main" id="{FAD396B3-1127-4C8E-B99B-9A4B870FBF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4" y="3794"/>
              <a:ext cx="216" cy="320"/>
            </a:xfrm>
            <a:custGeom>
              <a:avLst/>
              <a:gdLst>
                <a:gd name="T0" fmla="*/ 152 w 216"/>
                <a:gd name="T1" fmla="*/ 0 h 320"/>
                <a:gd name="T2" fmla="*/ 0 w 216"/>
                <a:gd name="T3" fmla="*/ 312 h 320"/>
                <a:gd name="T4" fmla="*/ 32 w 216"/>
                <a:gd name="T5" fmla="*/ 320 h 320"/>
                <a:gd name="T6" fmla="*/ 72 w 216"/>
                <a:gd name="T7" fmla="*/ 320 h 320"/>
                <a:gd name="T8" fmla="*/ 216 w 216"/>
                <a:gd name="T9" fmla="*/ 0 h 320"/>
                <a:gd name="T10" fmla="*/ 184 w 216"/>
                <a:gd name="T11" fmla="*/ 0 h 320"/>
                <a:gd name="T12" fmla="*/ 152 w 216"/>
                <a:gd name="T13" fmla="*/ 0 h 3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6"/>
                <a:gd name="T22" fmla="*/ 0 h 320"/>
                <a:gd name="T23" fmla="*/ 216 w 216"/>
                <a:gd name="T24" fmla="*/ 320 h 32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" h="320">
                  <a:moveTo>
                    <a:pt x="152" y="0"/>
                  </a:moveTo>
                  <a:lnTo>
                    <a:pt x="0" y="312"/>
                  </a:lnTo>
                  <a:lnTo>
                    <a:pt x="32" y="320"/>
                  </a:lnTo>
                  <a:lnTo>
                    <a:pt x="72" y="320"/>
                  </a:lnTo>
                  <a:lnTo>
                    <a:pt x="216" y="0"/>
                  </a:lnTo>
                  <a:lnTo>
                    <a:pt x="184" y="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E0E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sr-Latn-RS" altLang="sr-Latn-RS"/>
            </a:p>
          </p:txBody>
        </p:sp>
        <p:sp>
          <p:nvSpPr>
            <p:cNvPr id="14" name="Freeform 18">
              <a:extLst>
                <a:ext uri="{FF2B5EF4-FFF2-40B4-BE49-F238E27FC236}">
                  <a16:creationId xmlns="" xmlns:a16="http://schemas.microsoft.com/office/drawing/2014/main" id="{B05CFEB9-F44E-43F4-B430-32B9898CD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" y="3922"/>
              <a:ext cx="705" cy="248"/>
            </a:xfrm>
            <a:custGeom>
              <a:avLst/>
              <a:gdLst>
                <a:gd name="T0" fmla="*/ 0 w 705"/>
                <a:gd name="T1" fmla="*/ 0 h 248"/>
                <a:gd name="T2" fmla="*/ 0 w 705"/>
                <a:gd name="T3" fmla="*/ 112 h 248"/>
                <a:gd name="T4" fmla="*/ 0 w 705"/>
                <a:gd name="T5" fmla="*/ 128 h 248"/>
                <a:gd name="T6" fmla="*/ 8 w 705"/>
                <a:gd name="T7" fmla="*/ 144 h 248"/>
                <a:gd name="T8" fmla="*/ 16 w 705"/>
                <a:gd name="T9" fmla="*/ 152 h 248"/>
                <a:gd name="T10" fmla="*/ 24 w 705"/>
                <a:gd name="T11" fmla="*/ 160 h 248"/>
                <a:gd name="T12" fmla="*/ 40 w 705"/>
                <a:gd name="T13" fmla="*/ 176 h 248"/>
                <a:gd name="T14" fmla="*/ 56 w 705"/>
                <a:gd name="T15" fmla="*/ 184 h 248"/>
                <a:gd name="T16" fmla="*/ 72 w 705"/>
                <a:gd name="T17" fmla="*/ 192 h 248"/>
                <a:gd name="T18" fmla="*/ 88 w 705"/>
                <a:gd name="T19" fmla="*/ 200 h 248"/>
                <a:gd name="T20" fmla="*/ 104 w 705"/>
                <a:gd name="T21" fmla="*/ 208 h 248"/>
                <a:gd name="T22" fmla="*/ 128 w 705"/>
                <a:gd name="T23" fmla="*/ 216 h 248"/>
                <a:gd name="T24" fmla="*/ 144 w 705"/>
                <a:gd name="T25" fmla="*/ 216 h 248"/>
                <a:gd name="T26" fmla="*/ 160 w 705"/>
                <a:gd name="T27" fmla="*/ 224 h 248"/>
                <a:gd name="T28" fmla="*/ 184 w 705"/>
                <a:gd name="T29" fmla="*/ 224 h 248"/>
                <a:gd name="T30" fmla="*/ 200 w 705"/>
                <a:gd name="T31" fmla="*/ 232 h 248"/>
                <a:gd name="T32" fmla="*/ 224 w 705"/>
                <a:gd name="T33" fmla="*/ 232 h 248"/>
                <a:gd name="T34" fmla="*/ 248 w 705"/>
                <a:gd name="T35" fmla="*/ 240 h 248"/>
                <a:gd name="T36" fmla="*/ 272 w 705"/>
                <a:gd name="T37" fmla="*/ 240 h 248"/>
                <a:gd name="T38" fmla="*/ 288 w 705"/>
                <a:gd name="T39" fmla="*/ 240 h 248"/>
                <a:gd name="T40" fmla="*/ 312 w 705"/>
                <a:gd name="T41" fmla="*/ 240 h 248"/>
                <a:gd name="T42" fmla="*/ 328 w 705"/>
                <a:gd name="T43" fmla="*/ 248 h 248"/>
                <a:gd name="T44" fmla="*/ 376 w 705"/>
                <a:gd name="T45" fmla="*/ 248 h 248"/>
                <a:gd name="T46" fmla="*/ 400 w 705"/>
                <a:gd name="T47" fmla="*/ 240 h 248"/>
                <a:gd name="T48" fmla="*/ 416 w 705"/>
                <a:gd name="T49" fmla="*/ 240 h 248"/>
                <a:gd name="T50" fmla="*/ 440 w 705"/>
                <a:gd name="T51" fmla="*/ 240 h 248"/>
                <a:gd name="T52" fmla="*/ 464 w 705"/>
                <a:gd name="T53" fmla="*/ 240 h 248"/>
                <a:gd name="T54" fmla="*/ 480 w 705"/>
                <a:gd name="T55" fmla="*/ 232 h 248"/>
                <a:gd name="T56" fmla="*/ 504 w 705"/>
                <a:gd name="T57" fmla="*/ 232 h 248"/>
                <a:gd name="T58" fmla="*/ 520 w 705"/>
                <a:gd name="T59" fmla="*/ 232 h 248"/>
                <a:gd name="T60" fmla="*/ 536 w 705"/>
                <a:gd name="T61" fmla="*/ 224 h 248"/>
                <a:gd name="T62" fmla="*/ 560 w 705"/>
                <a:gd name="T63" fmla="*/ 216 h 248"/>
                <a:gd name="T64" fmla="*/ 576 w 705"/>
                <a:gd name="T65" fmla="*/ 216 h 248"/>
                <a:gd name="T66" fmla="*/ 592 w 705"/>
                <a:gd name="T67" fmla="*/ 208 h 248"/>
                <a:gd name="T68" fmla="*/ 608 w 705"/>
                <a:gd name="T69" fmla="*/ 200 h 248"/>
                <a:gd name="T70" fmla="*/ 625 w 705"/>
                <a:gd name="T71" fmla="*/ 192 h 248"/>
                <a:gd name="T72" fmla="*/ 641 w 705"/>
                <a:gd name="T73" fmla="*/ 184 h 248"/>
                <a:gd name="T74" fmla="*/ 657 w 705"/>
                <a:gd name="T75" fmla="*/ 176 h 248"/>
                <a:gd name="T76" fmla="*/ 673 w 705"/>
                <a:gd name="T77" fmla="*/ 168 h 248"/>
                <a:gd name="T78" fmla="*/ 689 w 705"/>
                <a:gd name="T79" fmla="*/ 152 h 248"/>
                <a:gd name="T80" fmla="*/ 697 w 705"/>
                <a:gd name="T81" fmla="*/ 136 h 248"/>
                <a:gd name="T82" fmla="*/ 705 w 705"/>
                <a:gd name="T83" fmla="*/ 128 h 248"/>
                <a:gd name="T84" fmla="*/ 705 w 705"/>
                <a:gd name="T85" fmla="*/ 112 h 248"/>
                <a:gd name="T86" fmla="*/ 705 w 705"/>
                <a:gd name="T87" fmla="*/ 0 h 248"/>
                <a:gd name="T88" fmla="*/ 0 w 705"/>
                <a:gd name="T89" fmla="*/ 0 h 24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705"/>
                <a:gd name="T136" fmla="*/ 0 h 248"/>
                <a:gd name="T137" fmla="*/ 705 w 705"/>
                <a:gd name="T138" fmla="*/ 248 h 248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705" h="248">
                  <a:moveTo>
                    <a:pt x="0" y="0"/>
                  </a:moveTo>
                  <a:lnTo>
                    <a:pt x="0" y="112"/>
                  </a:lnTo>
                  <a:lnTo>
                    <a:pt x="0" y="128"/>
                  </a:lnTo>
                  <a:lnTo>
                    <a:pt x="8" y="144"/>
                  </a:lnTo>
                  <a:lnTo>
                    <a:pt x="16" y="152"/>
                  </a:lnTo>
                  <a:lnTo>
                    <a:pt x="24" y="160"/>
                  </a:lnTo>
                  <a:lnTo>
                    <a:pt x="40" y="176"/>
                  </a:lnTo>
                  <a:lnTo>
                    <a:pt x="56" y="184"/>
                  </a:lnTo>
                  <a:lnTo>
                    <a:pt x="72" y="192"/>
                  </a:lnTo>
                  <a:lnTo>
                    <a:pt x="88" y="200"/>
                  </a:lnTo>
                  <a:lnTo>
                    <a:pt x="104" y="208"/>
                  </a:lnTo>
                  <a:lnTo>
                    <a:pt x="128" y="216"/>
                  </a:lnTo>
                  <a:lnTo>
                    <a:pt x="144" y="216"/>
                  </a:lnTo>
                  <a:lnTo>
                    <a:pt x="160" y="224"/>
                  </a:lnTo>
                  <a:lnTo>
                    <a:pt x="184" y="224"/>
                  </a:lnTo>
                  <a:lnTo>
                    <a:pt x="200" y="232"/>
                  </a:lnTo>
                  <a:lnTo>
                    <a:pt x="224" y="232"/>
                  </a:lnTo>
                  <a:lnTo>
                    <a:pt x="248" y="240"/>
                  </a:lnTo>
                  <a:lnTo>
                    <a:pt x="272" y="240"/>
                  </a:lnTo>
                  <a:lnTo>
                    <a:pt x="288" y="240"/>
                  </a:lnTo>
                  <a:lnTo>
                    <a:pt x="312" y="240"/>
                  </a:lnTo>
                  <a:lnTo>
                    <a:pt x="328" y="248"/>
                  </a:lnTo>
                  <a:lnTo>
                    <a:pt x="376" y="248"/>
                  </a:lnTo>
                  <a:lnTo>
                    <a:pt x="400" y="240"/>
                  </a:lnTo>
                  <a:lnTo>
                    <a:pt x="416" y="240"/>
                  </a:lnTo>
                  <a:lnTo>
                    <a:pt x="440" y="240"/>
                  </a:lnTo>
                  <a:lnTo>
                    <a:pt x="464" y="240"/>
                  </a:lnTo>
                  <a:lnTo>
                    <a:pt x="480" y="232"/>
                  </a:lnTo>
                  <a:lnTo>
                    <a:pt x="504" y="232"/>
                  </a:lnTo>
                  <a:lnTo>
                    <a:pt x="520" y="232"/>
                  </a:lnTo>
                  <a:lnTo>
                    <a:pt x="536" y="224"/>
                  </a:lnTo>
                  <a:lnTo>
                    <a:pt x="560" y="216"/>
                  </a:lnTo>
                  <a:lnTo>
                    <a:pt x="576" y="216"/>
                  </a:lnTo>
                  <a:lnTo>
                    <a:pt x="592" y="208"/>
                  </a:lnTo>
                  <a:lnTo>
                    <a:pt x="608" y="200"/>
                  </a:lnTo>
                  <a:lnTo>
                    <a:pt x="625" y="192"/>
                  </a:lnTo>
                  <a:lnTo>
                    <a:pt x="641" y="184"/>
                  </a:lnTo>
                  <a:lnTo>
                    <a:pt x="657" y="176"/>
                  </a:lnTo>
                  <a:lnTo>
                    <a:pt x="673" y="168"/>
                  </a:lnTo>
                  <a:lnTo>
                    <a:pt x="689" y="152"/>
                  </a:lnTo>
                  <a:lnTo>
                    <a:pt x="697" y="136"/>
                  </a:lnTo>
                  <a:lnTo>
                    <a:pt x="705" y="128"/>
                  </a:lnTo>
                  <a:lnTo>
                    <a:pt x="705" y="112"/>
                  </a:lnTo>
                  <a:lnTo>
                    <a:pt x="70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0FF4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sr-Latn-RS" altLang="sr-Latn-RS"/>
            </a:p>
          </p:txBody>
        </p:sp>
        <p:sp>
          <p:nvSpPr>
            <p:cNvPr id="15" name="Oval 19">
              <a:extLst>
                <a:ext uri="{FF2B5EF4-FFF2-40B4-BE49-F238E27FC236}">
                  <a16:creationId xmlns="" xmlns:a16="http://schemas.microsoft.com/office/drawing/2014/main" id="{7470EA7E-7650-4B9B-B1C3-03F3123178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7" y="3794"/>
              <a:ext cx="705" cy="264"/>
            </a:xfrm>
            <a:prstGeom prst="ellipse">
              <a:avLst/>
            </a:prstGeom>
            <a:solidFill>
              <a:srgbClr val="80FF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sr-Latn-RS" altLang="sr-Latn-RS"/>
            </a:p>
          </p:txBody>
        </p:sp>
        <p:sp>
          <p:nvSpPr>
            <p:cNvPr id="16" name="Freeform 20">
              <a:extLst>
                <a:ext uri="{FF2B5EF4-FFF2-40B4-BE49-F238E27FC236}">
                  <a16:creationId xmlns="" xmlns:a16="http://schemas.microsoft.com/office/drawing/2014/main" id="{D551AFB3-271F-4029-81F7-70B50CED5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3" y="3794"/>
              <a:ext cx="184" cy="256"/>
            </a:xfrm>
            <a:custGeom>
              <a:avLst/>
              <a:gdLst>
                <a:gd name="T0" fmla="*/ 128 w 184"/>
                <a:gd name="T1" fmla="*/ 0 h 256"/>
                <a:gd name="T2" fmla="*/ 0 w 184"/>
                <a:gd name="T3" fmla="*/ 256 h 256"/>
                <a:gd name="T4" fmla="*/ 32 w 184"/>
                <a:gd name="T5" fmla="*/ 256 h 256"/>
                <a:gd name="T6" fmla="*/ 56 w 184"/>
                <a:gd name="T7" fmla="*/ 256 h 256"/>
                <a:gd name="T8" fmla="*/ 184 w 184"/>
                <a:gd name="T9" fmla="*/ 0 h 256"/>
                <a:gd name="T10" fmla="*/ 152 w 184"/>
                <a:gd name="T11" fmla="*/ 0 h 256"/>
                <a:gd name="T12" fmla="*/ 128 w 184"/>
                <a:gd name="T13" fmla="*/ 0 h 2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4"/>
                <a:gd name="T22" fmla="*/ 0 h 256"/>
                <a:gd name="T23" fmla="*/ 184 w 184"/>
                <a:gd name="T24" fmla="*/ 256 h 25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4" h="256">
                  <a:moveTo>
                    <a:pt x="128" y="0"/>
                  </a:moveTo>
                  <a:lnTo>
                    <a:pt x="0" y="256"/>
                  </a:lnTo>
                  <a:lnTo>
                    <a:pt x="32" y="256"/>
                  </a:lnTo>
                  <a:lnTo>
                    <a:pt x="56" y="256"/>
                  </a:lnTo>
                  <a:lnTo>
                    <a:pt x="184" y="0"/>
                  </a:lnTo>
                  <a:lnTo>
                    <a:pt x="152" y="0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40FF4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sr-Latn-RS" altLang="sr-Latn-RS"/>
            </a:p>
          </p:txBody>
        </p:sp>
      </p:grpSp>
      <p:pic>
        <p:nvPicPr>
          <p:cNvPr id="17" name="Picture 22" descr="pgimg_products_licap_1">
            <a:extLst>
              <a:ext uri="{FF2B5EF4-FFF2-40B4-BE49-F238E27FC236}">
                <a16:creationId xmlns="" xmlns:a16="http://schemas.microsoft.com/office/drawing/2014/main" id="{3053AA72-A305-4FF1-9E7E-8E6913EA36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68683" y="4203700"/>
            <a:ext cx="2471738" cy="1981200"/>
          </a:xfrm>
          <a:prstGeom prst="rect">
            <a:avLst/>
          </a:prstGeom>
          <a:noFill/>
        </p:spPr>
      </p:pic>
      <p:graphicFrame>
        <p:nvGraphicFramePr>
          <p:cNvPr id="18" name="Object 4">
            <a:extLst>
              <a:ext uri="{FF2B5EF4-FFF2-40B4-BE49-F238E27FC236}">
                <a16:creationId xmlns="" xmlns:a16="http://schemas.microsoft.com/office/drawing/2014/main" id="{E0ADDB23-C015-4D92-B278-5AB1E4DFDD5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645622940"/>
              </p:ext>
            </p:extLst>
          </p:nvPr>
        </p:nvGraphicFramePr>
        <p:xfrm>
          <a:off x="7334250" y="2141511"/>
          <a:ext cx="3752850" cy="1981200"/>
        </p:xfrm>
        <a:graphic>
          <a:graphicData uri="http://schemas.openxmlformats.org/presentationml/2006/ole">
            <p:oleObj spid="_x0000_s1202" r:id="rId4" imgW="4600575" imgH="2428875" progId="">
              <p:embed/>
            </p:oleObj>
          </a:graphicData>
        </a:graphic>
      </p:graphicFrame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80215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CCC3535-557B-4E95-8D9B-10C7DD3E5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56238"/>
            <a:ext cx="8596668" cy="1320800"/>
          </a:xfrm>
        </p:spPr>
        <p:txBody>
          <a:bodyPr/>
          <a:lstStyle/>
          <a:p>
            <a:pPr algn="ctr"/>
            <a:r>
              <a:rPr 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NPcaps</a:t>
            </a:r>
            <a:r>
              <a:rPr lang="en-US" baseline="300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TM</a:t>
            </a: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Capsules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04C1225-F610-4770-81F6-3E3B701392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387" y="1654153"/>
            <a:ext cx="8596668" cy="3880773"/>
          </a:xfrm>
        </p:spPr>
        <p:txBody>
          <a:bodyPr>
            <a:noAutofit/>
          </a:bodyPr>
          <a:lstStyle/>
          <a:p>
            <a:r>
              <a:rPr lang="sr-Latn-CS" altLang="sr-Latn-R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NPcaps</a:t>
            </a:r>
            <a:r>
              <a:rPr lang="sr-Latn-CS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капсуле су израђене од </a:t>
            </a:r>
            <a:r>
              <a:rPr lang="sr-Latn-CS" altLang="sr-Latn-R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Pul</a:t>
            </a:r>
            <a:r>
              <a:rPr lang="en-US" altLang="sr-Latn-R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sr-Latn-CS" altLang="sr-Latn-R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ulan-a</a:t>
            </a:r>
            <a:r>
              <a:rPr lang="sr-Latn-CS" altLang="sr-Latn-RS" sz="2800" dirty="0">
                <a:solidFill>
                  <a:srgbClr val="FFFF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полисахарида биљног порекла растворног у води који се добија </a:t>
            </a:r>
            <a:r>
              <a:rPr lang="ru-RU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ферментацијом</a:t>
            </a:r>
            <a:endParaRPr lang="ru-RU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широко у употреби у </a:t>
            </a:r>
            <a:r>
              <a:rPr lang="ru-RU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Јапану</a:t>
            </a:r>
            <a:endParaRPr lang="ru-RU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без мириса и укуса, комплетно биодеградабилне </a:t>
            </a:r>
            <a:r>
              <a:rPr lang="ru-RU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капсуле</a:t>
            </a:r>
            <a:endParaRPr lang="ru-RU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потпуно непропусне за кисеоник, па се примењују за капсулирање активних супстанци осетљивих на присуство </a:t>
            </a:r>
            <a:r>
              <a:rPr lang="ru-RU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кисеоника</a:t>
            </a:r>
            <a:endParaRPr lang="ru-RU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скроба, глутена и конзерванса. </a:t>
            </a:r>
          </a:p>
          <a:p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12380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="" xmlns:a16="http://schemas.microsoft.com/office/drawing/2014/main" id="{A65AC7D1-EAA9-48F5-B509-60A7F50BF70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1" name="Rectangle 10">
            <a:extLst>
              <a:ext uri="{FF2B5EF4-FFF2-40B4-BE49-F238E27FC236}">
                <a16:creationId xmlns="" xmlns:a16="http://schemas.microsoft.com/office/drawing/2014/main" id="{D6320AF9-619A-4175-865B-5663E1AEF4C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063B6EC6-D752-4EE7-908B-F8F19E8C7FE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5111313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EFECD4E8-AD3E-4228-82A2-9461958EA94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 flipH="1">
            <a:off x="3290979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23">
            <a:extLst>
              <a:ext uri="{FF2B5EF4-FFF2-40B4-BE49-F238E27FC236}">
                <a16:creationId xmlns="" xmlns:a16="http://schemas.microsoft.com/office/drawing/2014/main" id="{7E018740-5C2B-4A41-AC1A-7E68D1EC195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482568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25">
            <a:extLst>
              <a:ext uri="{FF2B5EF4-FFF2-40B4-BE49-F238E27FC236}">
                <a16:creationId xmlns="" xmlns:a16="http://schemas.microsoft.com/office/drawing/2014/main" id="{166F75A4-C475-4941-8EE2-B80A06A2C1B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904534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Isosceles Triangle 20">
            <a:extLst>
              <a:ext uri="{FF2B5EF4-FFF2-40B4-BE49-F238E27FC236}">
                <a16:creationId xmlns="" xmlns:a16="http://schemas.microsoft.com/office/drawing/2014/main" id="{A032553A-72E8-4B0D-8405-FF9771C9AF0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233425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Rectangle 27">
            <a:extLst>
              <a:ext uri="{FF2B5EF4-FFF2-40B4-BE49-F238E27FC236}">
                <a16:creationId xmlns="" xmlns:a16="http://schemas.microsoft.com/office/drawing/2014/main" id="{765800AC-C3B9-498E-87BC-29FAE4C76B2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635592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5" name="Isosceles Triangle 24">
            <a:extLst>
              <a:ext uri="{FF2B5EF4-FFF2-40B4-BE49-F238E27FC236}">
                <a16:creationId xmlns="" xmlns:a16="http://schemas.microsoft.com/office/drawing/2014/main" id="{1F9D6ACB-2FF4-49F9-978A-E0D5327FC63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672758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7" name="Freeform: Shape 26">
            <a:extLst>
              <a:ext uri="{FF2B5EF4-FFF2-40B4-BE49-F238E27FC236}">
                <a16:creationId xmlns="" xmlns:a16="http://schemas.microsoft.com/office/drawing/2014/main" id="{A5EC319D-0FEA-4B95-A3EA-01E35672C95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197631" y="-8467"/>
            <a:ext cx="5994369" cy="6866467"/>
          </a:xfrm>
          <a:custGeom>
            <a:avLst/>
            <a:gdLst>
              <a:gd name="connsiteX0" fmla="*/ 0 w 5994369"/>
              <a:gd name="connsiteY0" fmla="*/ 0 h 6866467"/>
              <a:gd name="connsiteX1" fmla="*/ 1249825 w 5994369"/>
              <a:gd name="connsiteY1" fmla="*/ 0 h 6866467"/>
              <a:gd name="connsiteX2" fmla="*/ 1249825 w 5994369"/>
              <a:gd name="connsiteY2" fmla="*/ 8467 h 6866467"/>
              <a:gd name="connsiteX3" fmla="*/ 5994369 w 5994369"/>
              <a:gd name="connsiteY3" fmla="*/ 8467 h 6866467"/>
              <a:gd name="connsiteX4" fmla="*/ 5994369 w 5994369"/>
              <a:gd name="connsiteY4" fmla="*/ 6866467 h 6866467"/>
              <a:gd name="connsiteX5" fmla="*/ 1249825 w 5994369"/>
              <a:gd name="connsiteY5" fmla="*/ 6866467 h 6866467"/>
              <a:gd name="connsiteX6" fmla="*/ 1109382 w 5994369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4369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5994369" y="8467"/>
                </a:lnTo>
                <a:lnTo>
                  <a:pt x="5994369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FD1BE87D-ED6D-4FDB-A6D2-3370F2349D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1723" y="609600"/>
            <a:ext cx="4512989" cy="2227730"/>
          </a:xfrm>
        </p:spPr>
        <p:txBody>
          <a:bodyPr anchor="ctr">
            <a:normAutofit/>
          </a:bodyPr>
          <a:lstStyle/>
          <a:p>
            <a:r>
              <a:rPr lang="en-US" altLang="sr-Latn-RS" sz="3600">
                <a:solidFill>
                  <a:srgbClr val="FFFFFF"/>
                </a:solidFill>
              </a:rPr>
              <a:t>Licaps® capsules</a:t>
            </a:r>
            <a:endParaRPr lang="sr-Latn-RS" sz="3600">
              <a:solidFill>
                <a:srgbClr val="FFFFFF"/>
              </a:solidFill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8EDE74FE-78B0-44AF-B3D0-8CA3A4F286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250" y="1183490"/>
            <a:ext cx="4729149" cy="5231378"/>
          </a:xfrm>
          <a:prstGeom prst="rect">
            <a:avLst/>
          </a:prstGeom>
          <a:noFill/>
        </p:spPr>
      </p:pic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8EA9ECB-5110-4FDD-BBB3-46709F58DF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81725" y="2837329"/>
            <a:ext cx="4512988" cy="3317938"/>
          </a:xfrm>
        </p:spPr>
        <p:txBody>
          <a:bodyPr anchor="t">
            <a:normAutofit/>
          </a:bodyPr>
          <a:lstStyle/>
          <a:p>
            <a:r>
              <a:rPr lang="ru-RU" altLang="sr-Latn-RS" sz="28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Желатинске - дводелне капсуле специјално дизајниране за пуњење течним и получврстим садржајима.</a:t>
            </a:r>
          </a:p>
          <a:p>
            <a:endParaRPr lang="sr-Latn-RS" sz="18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7015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34AC61B-8B56-41BE-8ED7-7583448F2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6734" y="609600"/>
            <a:ext cx="3737268" cy="1320800"/>
          </a:xfrm>
        </p:spPr>
        <p:txBody>
          <a:bodyPr>
            <a:normAutofit/>
          </a:bodyPr>
          <a:lstStyle/>
          <a:p>
            <a:r>
              <a:rPr lang="en-US" altLang="sr-Latn-RS" sz="3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DBcaps</a:t>
            </a:r>
            <a:r>
              <a:rPr lang="en-US" altLang="sr-Latn-RS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® Capsules </a:t>
            </a:r>
            <a:endParaRPr lang="sr-Latn-RS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3E01F52-E7A5-4133-9554-503D8B0442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9563" y="2160589"/>
            <a:ext cx="4064439" cy="3880773"/>
          </a:xfrm>
        </p:spPr>
        <p:txBody>
          <a:bodyPr>
            <a:normAutofit lnSpcReduction="10000"/>
          </a:bodyPr>
          <a:lstStyle/>
          <a:p>
            <a:r>
              <a:rPr lang="sr-Latn-CS" alt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altLang="sr-Latn-R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DBcaps</a:t>
            </a:r>
            <a:r>
              <a:rPr lang="en-US" alt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® capsules</a:t>
            </a:r>
            <a:r>
              <a:rPr lang="en-U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дводелне желатинске или </a:t>
            </a:r>
            <a:r>
              <a:rPr lang="sr-Latn-CS" altLang="sr-Latn-RS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HPMC</a:t>
            </a:r>
            <a:r>
              <a:rPr lang="en-U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капсуле дизајниране за </a:t>
            </a:r>
            <a:r>
              <a:rPr lang="sr-Latn-C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ouble-</a:t>
            </a:r>
            <a:r>
              <a:rPr lang="en-US" alt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lind</a:t>
            </a:r>
            <a:r>
              <a:rPr lang="sr-Latn-C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клиничка испитивања</a:t>
            </a:r>
            <a:endParaRPr lang="sr-Latn-CS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C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alt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DBcaps</a:t>
            </a:r>
            <a:r>
              <a:rPr lang="en-U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доступне у пет боја према законској регулативи. </a:t>
            </a:r>
          </a:p>
          <a:p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8" descr="DBcaps-color-collage">
            <a:extLst>
              <a:ext uri="{FF2B5EF4-FFF2-40B4-BE49-F238E27FC236}">
                <a16:creationId xmlns="" xmlns:a16="http://schemas.microsoft.com/office/drawing/2014/main" id="{454C0CBE-CCEA-4BFD-8D9F-C453A97D5A6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0867" r="10466"/>
          <a:stretch/>
        </p:blipFill>
        <p:spPr>
          <a:xfrm>
            <a:off x="20" y="-1"/>
            <a:ext cx="5394940" cy="6858001"/>
          </a:xfrm>
          <a:custGeom>
            <a:avLst/>
            <a:gdLst>
              <a:gd name="connsiteX0" fmla="*/ 842596 w 5394960"/>
              <a:gd name="connsiteY0" fmla="*/ 0 h 6858000"/>
              <a:gd name="connsiteX1" fmla="*/ 5394960 w 5394960"/>
              <a:gd name="connsiteY1" fmla="*/ 0 h 6858000"/>
              <a:gd name="connsiteX2" fmla="*/ 5394960 w 5394960"/>
              <a:gd name="connsiteY2" fmla="*/ 21851 h 6858000"/>
              <a:gd name="connsiteX3" fmla="*/ 4365943 w 5394960"/>
              <a:gd name="connsiteY3" fmla="*/ 6858000 h 6858000"/>
              <a:gd name="connsiteX4" fmla="*/ 0 w 5394960"/>
              <a:gd name="connsiteY4" fmla="*/ 6858000 h 6858000"/>
              <a:gd name="connsiteX5" fmla="*/ 0 w 5394960"/>
              <a:gd name="connsiteY5" fmla="*/ 566615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94960" h="6858000">
                <a:moveTo>
                  <a:pt x="842596" y="0"/>
                </a:moveTo>
                <a:lnTo>
                  <a:pt x="5394960" y="0"/>
                </a:lnTo>
                <a:lnTo>
                  <a:pt x="5394960" y="21851"/>
                </a:lnTo>
                <a:lnTo>
                  <a:pt x="4365943" y="6858000"/>
                </a:lnTo>
                <a:lnTo>
                  <a:pt x="0" y="6858000"/>
                </a:lnTo>
                <a:lnTo>
                  <a:pt x="0" y="5666154"/>
                </a:lnTo>
                <a:close/>
              </a:path>
            </a:pathLst>
          </a:custGeom>
          <a:noFill/>
        </p:spPr>
      </p:pic>
      <p:sp>
        <p:nvSpPr>
          <p:cNvPr id="9" name="Isosceles Triangle 8">
            <a:extLst>
              <a:ext uri="{FF2B5EF4-FFF2-40B4-BE49-F238E27FC236}">
                <a16:creationId xmlns="" xmlns:a16="http://schemas.microsoft.com/office/drawing/2014/main" id="{3BCB5F6A-9EB0-40B0-9D13-3023E9A205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4787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="" xmlns:a16="http://schemas.microsoft.com/office/drawing/2014/main" id="{A65AC7D1-EAA9-48F5-B509-60A7F50BF70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1" name="Rectangle 10">
            <a:extLst>
              <a:ext uri="{FF2B5EF4-FFF2-40B4-BE49-F238E27FC236}">
                <a16:creationId xmlns="" xmlns:a16="http://schemas.microsoft.com/office/drawing/2014/main" id="{D6320AF9-619A-4175-865B-5663E1AEF4C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063B6EC6-D752-4EE7-908B-F8F19E8C7FE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5111313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EFECD4E8-AD3E-4228-82A2-9461958EA94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 flipH="1">
            <a:off x="3290979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23">
            <a:extLst>
              <a:ext uri="{FF2B5EF4-FFF2-40B4-BE49-F238E27FC236}">
                <a16:creationId xmlns="" xmlns:a16="http://schemas.microsoft.com/office/drawing/2014/main" id="{7E018740-5C2B-4A41-AC1A-7E68D1EC195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482568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25">
            <a:extLst>
              <a:ext uri="{FF2B5EF4-FFF2-40B4-BE49-F238E27FC236}">
                <a16:creationId xmlns="" xmlns:a16="http://schemas.microsoft.com/office/drawing/2014/main" id="{166F75A4-C475-4941-8EE2-B80A06A2C1B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904534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Isosceles Triangle 20">
            <a:extLst>
              <a:ext uri="{FF2B5EF4-FFF2-40B4-BE49-F238E27FC236}">
                <a16:creationId xmlns="" xmlns:a16="http://schemas.microsoft.com/office/drawing/2014/main" id="{A032553A-72E8-4B0D-8405-FF9771C9AF0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233425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Rectangle 27">
            <a:extLst>
              <a:ext uri="{FF2B5EF4-FFF2-40B4-BE49-F238E27FC236}">
                <a16:creationId xmlns="" xmlns:a16="http://schemas.microsoft.com/office/drawing/2014/main" id="{765800AC-C3B9-498E-87BC-29FAE4C76B2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635592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5" name="Isosceles Triangle 24">
            <a:extLst>
              <a:ext uri="{FF2B5EF4-FFF2-40B4-BE49-F238E27FC236}">
                <a16:creationId xmlns="" xmlns:a16="http://schemas.microsoft.com/office/drawing/2014/main" id="{1F9D6ACB-2FF4-49F9-978A-E0D5327FC63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672758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7" name="Freeform: Shape 26">
            <a:extLst>
              <a:ext uri="{FF2B5EF4-FFF2-40B4-BE49-F238E27FC236}">
                <a16:creationId xmlns="" xmlns:a16="http://schemas.microsoft.com/office/drawing/2014/main" id="{A5EC319D-0FEA-4B95-A3EA-01E35672C95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197631" y="-8467"/>
            <a:ext cx="5994369" cy="6866467"/>
          </a:xfrm>
          <a:custGeom>
            <a:avLst/>
            <a:gdLst>
              <a:gd name="connsiteX0" fmla="*/ 0 w 5994369"/>
              <a:gd name="connsiteY0" fmla="*/ 0 h 6866467"/>
              <a:gd name="connsiteX1" fmla="*/ 1249825 w 5994369"/>
              <a:gd name="connsiteY1" fmla="*/ 0 h 6866467"/>
              <a:gd name="connsiteX2" fmla="*/ 1249825 w 5994369"/>
              <a:gd name="connsiteY2" fmla="*/ 8467 h 6866467"/>
              <a:gd name="connsiteX3" fmla="*/ 5994369 w 5994369"/>
              <a:gd name="connsiteY3" fmla="*/ 8467 h 6866467"/>
              <a:gd name="connsiteX4" fmla="*/ 5994369 w 5994369"/>
              <a:gd name="connsiteY4" fmla="*/ 6866467 h 6866467"/>
              <a:gd name="connsiteX5" fmla="*/ 1249825 w 5994369"/>
              <a:gd name="connsiteY5" fmla="*/ 6866467 h 6866467"/>
              <a:gd name="connsiteX6" fmla="*/ 1109382 w 5994369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4369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5994369" y="8467"/>
                </a:lnTo>
                <a:lnTo>
                  <a:pt x="5994369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698983F1-112E-4D0C-A43D-78030F2452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1723" y="609600"/>
            <a:ext cx="4512989" cy="2227730"/>
          </a:xfrm>
        </p:spPr>
        <p:txBody>
          <a:bodyPr anchor="ctr">
            <a:normAutofit/>
          </a:bodyPr>
          <a:lstStyle/>
          <a:p>
            <a:r>
              <a:rPr lang="en-US" altLang="sr-Latn-RS" sz="36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PCcaps</a:t>
            </a:r>
            <a:r>
              <a:rPr lang="en-US" altLang="sr-Latn-RS" sz="36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® capsules</a:t>
            </a:r>
            <a:endParaRPr lang="sr-Latn-RS" sz="36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11" descr="PCcaps Capsules Size Information">
            <a:extLst>
              <a:ext uri="{FF2B5EF4-FFF2-40B4-BE49-F238E27FC236}">
                <a16:creationId xmlns="" xmlns:a16="http://schemas.microsoft.com/office/drawing/2014/main" id="{E58F3B33-9622-4063-861A-8FC30A1036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7251" y="1629641"/>
            <a:ext cx="3856774" cy="36876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1B47D25-C68B-4FAA-BDAD-EE480AFE8B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7631" y="2194560"/>
            <a:ext cx="5497082" cy="4375051"/>
          </a:xfrm>
        </p:spPr>
        <p:txBody>
          <a:bodyPr anchor="t">
            <a:normAutofit/>
          </a:bodyPr>
          <a:lstStyle/>
          <a:p>
            <a:r>
              <a:rPr lang="en-US" altLang="sr-Latn-RS" sz="2800" b="1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PCcaps</a:t>
            </a:r>
            <a:r>
              <a:rPr lang="en-US" altLang="sr-Latn-RS" sz="28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® capsules</a:t>
            </a:r>
            <a:r>
              <a:rPr lang="sr-Latn-CS" altLang="sr-Latn-RS" sz="28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sr-Latn-RS" sz="28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веома мале желатинске капсуле идеалне као орални дозирани облик за </a:t>
            </a:r>
            <a:r>
              <a:rPr lang="ru-RU" altLang="sr-Latn-RS" sz="280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</a:t>
            </a:r>
            <a:r>
              <a:rPr lang="sr-Cyrl-RS" altLang="sr-Latn-RS" sz="280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altLang="sr-Latn-RS" sz="280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клиничке </a:t>
            </a:r>
            <a:r>
              <a:rPr lang="ru-RU" altLang="sr-Latn-RS" sz="28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студије. </a:t>
            </a:r>
          </a:p>
          <a:p>
            <a:r>
              <a:rPr lang="ru-RU" altLang="sr-Latn-RS" sz="28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Специјално дизјниране за извођење </a:t>
            </a:r>
            <a:r>
              <a:rPr lang="ru-RU" altLang="sr-Latn-RS" sz="280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претклиничких </a:t>
            </a:r>
            <a:r>
              <a:rPr lang="ru-RU" altLang="sr-Latn-RS" sz="28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фармакокинетских, фармакодинамских и студија сигурности на животињама.</a:t>
            </a:r>
          </a:p>
          <a:p>
            <a:endParaRPr lang="sr-Latn-RS" sz="1800" dirty="0">
              <a:solidFill>
                <a:srgbClr val="FFFFFF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7053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A8203E5-E404-4D1D-91EE-4350AF2FB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320800"/>
          </a:xfrm>
        </p:spPr>
        <p:txBody>
          <a:bodyPr/>
          <a:lstStyle/>
          <a:p>
            <a:pPr algn="ctr"/>
            <a:r>
              <a:rPr lang="sr-Cyrl-RS" altLang="sr-Latn-R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Особине тврдих капсула</a:t>
            </a:r>
            <a:endParaRPr lang="sr-Latn-R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833CE6F-C6AF-4893-A7A4-A684713E78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60400"/>
            <a:ext cx="10917382" cy="5993618"/>
          </a:xfrm>
        </p:spPr>
        <p:txBody>
          <a:bodyPr>
            <a:noAutofit/>
          </a:bodyPr>
          <a:lstStyle/>
          <a:p>
            <a:pPr marL="0" indent="0" algn="ctr">
              <a:lnSpc>
                <a:spcPct val="90000"/>
              </a:lnSpc>
              <a:buNone/>
            </a:pPr>
            <a:r>
              <a:rPr lang="sr-Cyrl-RS" altLang="sr-Latn-R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Утицај влаге</a:t>
            </a:r>
            <a:endParaRPr lang="sr-Latn-CS" altLang="sr-Latn-R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90000"/>
              </a:lnSpc>
            </a:pPr>
            <a:r>
              <a:rPr lang="ru-RU" altLang="sr-Latn-RS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Садржај влаге у желатинском </a:t>
            </a:r>
            <a:r>
              <a:rPr lang="ru-RU" altLang="sr-Latn-RS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омотачу</a:t>
            </a:r>
            <a:r>
              <a:rPr lang="sr-Latn-CS" altLang="sr-Latn-RS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sr-Latn-CS" altLang="sr-Latn-RS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– 15% (USP XXV)</a:t>
            </a:r>
          </a:p>
          <a:p>
            <a:pPr lvl="1" algn="just">
              <a:lnSpc>
                <a:spcPct val="90000"/>
              </a:lnSpc>
            </a:pPr>
            <a:r>
              <a:rPr lang="ru-RU" altLang="sr-Latn-RS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Садржај влаге &lt; 10%: крте и лако ломљиве</a:t>
            </a:r>
          </a:p>
          <a:p>
            <a:pPr lvl="1" algn="just">
              <a:lnSpc>
                <a:spcPct val="90000"/>
              </a:lnSpc>
            </a:pPr>
            <a:r>
              <a:rPr lang="ru-RU" altLang="sr-Latn-RS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Садржај влаге &gt; 18%: омекшавају и деформишу се</a:t>
            </a:r>
          </a:p>
          <a:p>
            <a:pPr lvl="1" algn="just">
              <a:lnSpc>
                <a:spcPct val="90000"/>
              </a:lnSpc>
            </a:pPr>
            <a:r>
              <a:rPr lang="ru-RU" altLang="sr-Latn-RS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ЧУВАЊЕ</a:t>
            </a:r>
            <a:r>
              <a:rPr lang="ru-RU" altLang="sr-Latn-RS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у оригиналном паковању, у сувим просторијама; рел. влажност испод 60%</a:t>
            </a:r>
          </a:p>
          <a:p>
            <a:pPr lvl="1" algn="just">
              <a:lnSpc>
                <a:spcPct val="90000"/>
              </a:lnSpc>
            </a:pPr>
            <a:r>
              <a:rPr lang="ru-RU" altLang="sr-Latn-RS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 се понаша као пластификатор и врло је битна за флексибилност и јачину филма. Простор са већом влажношћу ваздуха - омотач капсуле омекша, лепе се једна за другу, криве се и мењају облик. </a:t>
            </a:r>
          </a:p>
          <a:p>
            <a:pPr lvl="1" algn="just">
              <a:lnSpc>
                <a:spcPct val="90000"/>
              </a:lnSpc>
            </a:pPr>
            <a:r>
              <a:rPr lang="ru-RU" altLang="sr-Latn-RS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простору </a:t>
            </a:r>
            <a:r>
              <a:rPr lang="ru-RU" altLang="sr-Latn-RS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 сувим ваздухом, капсуле могу да очврсну још више, да постану крте и да пуцају под благим притиском</a:t>
            </a:r>
            <a:r>
              <a:rPr lang="ru-RU" altLang="sr-Latn-RS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Latn-C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90000"/>
              </a:lnSpc>
            </a:pPr>
            <a:endParaRPr lang="sr-Latn-CS" altLang="sr-Latn-RS" sz="2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90000"/>
              </a:lnSpc>
            </a:pPr>
            <a:endParaRPr lang="en-US" altLang="sr-Latn-RS" sz="2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42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9C2B12D-BBDA-4161-B1E4-4EB883FB38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818" y="360217"/>
            <a:ext cx="10141527" cy="5681145"/>
          </a:xfrm>
        </p:spPr>
        <p:txBody>
          <a:bodyPr>
            <a:noAutofit/>
          </a:bodyPr>
          <a:lstStyle/>
          <a:p>
            <a:pPr algn="just"/>
            <a:r>
              <a:rPr lang="sr-Cyrl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Капсуле које садрже </a:t>
            </a:r>
            <a:r>
              <a:rPr lang="sr-Latn-CS" sz="2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HPMC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садрже од 3-7% влаге. Ове капсуле могу да буду осушене и да садрже мање од 1% влаге, а да не изгубе своја механичка својства и не постану крте. </a:t>
            </a:r>
          </a:p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Вода је у капсулама чврсто везана за полимерну структуру и њена количина је недовољна за активан раст бактерија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Омотач капсуле не штити хигроскопне супстанце унутар капсуле - влага може проћи кроз желатински омотач. </a:t>
            </a:r>
          </a:p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Чување у просторијама са релативном влажношћу ваздуха испод 60%. Некада се захтева чување у условима ниже влажности од прописаних. </a:t>
            </a:r>
          </a:p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 зависи од лековите супстанце којом се пуне капсуле. У том случају, капсуле се пре пуњења, минимално изложе захтеваним условима чувања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Latn-R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sr-Latn-R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8059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B307EEB-B7AF-48B8-897E-964DF180D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5152" y="221673"/>
            <a:ext cx="8596668" cy="1320800"/>
          </a:xfrm>
        </p:spPr>
        <p:txBody>
          <a:bodyPr/>
          <a:lstStyle/>
          <a:p>
            <a:pPr algn="ctr"/>
            <a:r>
              <a:rPr lang="sr-Cyrl-RS" altLang="sr-Latn-R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Особине тврдих капсула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D698BF0-9974-4F1C-9869-9F36644E91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422" y="1032271"/>
            <a:ext cx="11051451" cy="466272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sr-Cyrl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Пропустљивост гасова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Тврде желатинске капсуле пропустљиве су за гасове који могу да пролазе између тела и поклопца или да пенетрирају кроз зид капсуле.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Ово је јако битно ако се капсуле пуне садржајем који је подложан оксидацији.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Испитивања су показала да је количина гаса, која пролази на месту спајања капсуле, три пута мања од количине гаса која пролази кроз зид капсуле.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Одговарајуће паковање у добро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запечаћеним контејнерима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знатно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смањује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овај проблем. Уколико је садржај подложан оксидацији то се мора узети у обзир при изради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капсула.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 algn="just">
              <a:buNone/>
            </a:pPr>
            <a:endParaRPr lang="sr-Latn-R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5263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F8EFF55-25F7-4792-8FE9-A19A5DD898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9382" y="154745"/>
            <a:ext cx="11028218" cy="670325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sr-Cyrl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Контрола квалитета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 производње капсула - Добра произвођачка пракса. Током свих фаза производње врши се контрола квалитета: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сировина: испитују се физичке особине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желатине (распадљивост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вискозитет и промена вискозитета, хемијска онечишћења, микробиолошка онечишћења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Боје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чистоћа, присуство тешких метала, садржај и вредност боје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Адитиви (хемијска чистоћа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Вода  (хемијска и микробиолошка чистоћа)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процеса производње: исправност димензија капсуле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сортирања дефекта: након сортирања ради се контрола квалитета и пореде резултати. Капсуле које не задовољавају контролу могу бити поново сортиране или одбачене,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штампе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02344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314587A-4C9D-461B-BD6C-AC123E7666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891" y="138545"/>
            <a:ext cx="11982121" cy="671945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sr-Cyrl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Стерилизација капсула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крају процеса, уколико је потребно, капсуле се могу стерилисати. Најчешће коришћена метода је гасна стерилизација (етилен-оксид 10%  + 90% халогенид угљоводоника). γ-радијација - метода стерилизације - доводи до промене боје</a:t>
            </a:r>
          </a:p>
          <a:p>
            <a:pPr marL="0" indent="0" algn="ctr">
              <a:buNone/>
            </a:pPr>
            <a:r>
              <a:rPr lang="sr-Cyrl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Паковање и чување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Користе се блистер паковања (контејнер - полимерни материјал, а поклопац од алуминијумске фолије.) Овако спаковане капсуле у примарну амбалажу пакују се у картонске кутије.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Чување на температури од 10-30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релативна влажност ваздуха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мања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 60% .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2052" name="Picture 4" descr="Amoksiklav Lekovi | Čajevi | Dijete | Bolesti - Web Medici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6691" y="5112764"/>
            <a:ext cx="3786908" cy="17452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5851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E9BCC19-D8A5-43C0-8025-E8389640EA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56238"/>
            <a:ext cx="8596668" cy="1320800"/>
          </a:xfrm>
        </p:spPr>
        <p:txBody>
          <a:bodyPr/>
          <a:lstStyle/>
          <a:p>
            <a:pPr algn="ctr"/>
            <a:r>
              <a:rPr lang="ru-RU" altLang="sr-Latn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Тврде капсуле: чиме се пуне</a:t>
            </a:r>
            <a:r>
              <a:rPr lang="sr-Latn-CS" altLang="sr-Latn-R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sr-Latn-R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DD1DE11-B391-44B6-B12E-DFCFED7E22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218" y="787791"/>
            <a:ext cx="10607040" cy="6070209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None/>
            </a:pPr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Различити “материјали” се могу пунити у тврде желатинске капсуле: </a:t>
            </a:r>
          </a:p>
          <a:p>
            <a:pPr>
              <a:buFontTx/>
              <a:buNone/>
            </a:pPr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Чврсти - суви: прашкови, пелете, грануле и таблете</a:t>
            </a:r>
          </a:p>
          <a:p>
            <a:pPr>
              <a:buFontTx/>
              <a:buNone/>
            </a:pPr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Поличврсти – пастозне конзистенције</a:t>
            </a:r>
          </a:p>
          <a:p>
            <a:pPr>
              <a:buFontTx/>
              <a:buNone/>
            </a:pPr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Неводени: течни и суспензије</a:t>
            </a:r>
          </a:p>
          <a:p>
            <a:pPr>
              <a:buFontTx/>
              <a:buNone/>
            </a:pPr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Могуће је раздвајање 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инкомпатибилних </a:t>
            </a:r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супстанци – двофазно пуњење (једна фаза је мека капсула или обложена таблета, а друга фаза је прашак)</a:t>
            </a:r>
          </a:p>
          <a:p>
            <a:pPr marL="0" indent="0" algn="ctr">
              <a:buNone/>
            </a:pPr>
            <a:r>
              <a:rPr lang="sr-Cyrl-RS" altLang="sr-Latn-RS" sz="28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Ограничења</a:t>
            </a:r>
          </a:p>
          <a:p>
            <a:pPr>
              <a:buFontTx/>
              <a:buNone/>
            </a:pPr>
            <a:r>
              <a:rPr lang="sr-Latn-CS" altLang="sr-Latn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altLang="sr-Latn-R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Материјали” којим се пуне тврде желатинске капсуле НЕ СМЕЈУ:</a:t>
            </a:r>
          </a:p>
          <a:p>
            <a:pPr>
              <a:buFontTx/>
              <a:buNone/>
            </a:pPr>
            <a:r>
              <a:rPr lang="ru-RU" altLang="sr-Latn-R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Реаговати са желатином</a:t>
            </a:r>
          </a:p>
          <a:p>
            <a:pPr>
              <a:buFontTx/>
              <a:buNone/>
            </a:pPr>
            <a:r>
              <a:rPr lang="ru-RU" altLang="sr-Latn-R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Садржавати висок ниво влаге</a:t>
            </a:r>
          </a:p>
          <a:p>
            <a:pPr>
              <a:buFontTx/>
              <a:buNone/>
            </a:pPr>
            <a:r>
              <a:rPr lang="ru-RU" altLang="sr-Latn-R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Превазилазити величину (волумен) одабраних капсула (вискозитет</a:t>
            </a:r>
            <a:r>
              <a:rPr lang="ru-RU" altLang="sr-Latn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?!).</a:t>
            </a:r>
            <a:endParaRPr lang="ru-RU" altLang="sr-Latn-R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5661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9B8F285-41C6-4E85-9541-026F55845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8531" y="35827"/>
            <a:ext cx="9607661" cy="1056319"/>
          </a:xfrm>
        </p:spPr>
        <p:txBody>
          <a:bodyPr/>
          <a:lstStyle/>
          <a:p>
            <a:pPr algn="ctr"/>
            <a:r>
              <a:rPr lang="sr-Cyrl-RS" altLang="sr-Latn-RS" dirty="0">
                <a:solidFill>
                  <a:srgbClr val="002060"/>
                </a:solidFill>
              </a:rPr>
              <a:t>Капсуле</a:t>
            </a:r>
            <a:endParaRPr lang="sr-Latn-RS" dirty="0">
              <a:solidFill>
                <a:srgbClr val="002060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8B51C327-6D45-4A6E-B710-BDE46CD553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altLang="sr-Latn-RS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Предности у односу на таблете </a:t>
            </a:r>
            <a:r>
              <a:rPr lang="en-GB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GB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A6D71A24-7A9B-48A0-928F-68E66B6C1DB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lvl="1">
              <a:lnSpc>
                <a:spcPct val="90000"/>
              </a:lnSpc>
            </a:pPr>
            <a:r>
              <a:rPr lang="ru-RU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Боље маскирање укуса</a:t>
            </a:r>
          </a:p>
          <a:p>
            <a:pPr lvl="1">
              <a:lnSpc>
                <a:spcPct val="90000"/>
              </a:lnSpc>
            </a:pPr>
            <a:r>
              <a:rPr lang="ru-RU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 се пунити получврстим и течним садржајима</a:t>
            </a:r>
          </a:p>
          <a:p>
            <a:pPr lvl="1">
              <a:lnSpc>
                <a:spcPct val="90000"/>
              </a:lnSpc>
            </a:pPr>
            <a:r>
              <a:rPr lang="ru-RU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 се пунити лековима лоших компресибилних карактеристика</a:t>
            </a:r>
          </a:p>
          <a:p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7504A0C6-F8FE-4427-8AB6-040EFE036F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12362" y="2019549"/>
            <a:ext cx="4645152" cy="802237"/>
          </a:xfrm>
        </p:spPr>
        <p:txBody>
          <a:bodyPr>
            <a:noAutofit/>
          </a:bodyPr>
          <a:lstStyle/>
          <a:p>
            <a:r>
              <a:rPr lang="ru-RU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Материјали којима  се могу пунити капсуле</a:t>
            </a:r>
          </a:p>
          <a:p>
            <a:endParaRPr lang="ru-RU" altLang="sr-Latn-RS" sz="28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1994DAE6-F5C7-498C-8749-E0EFE79580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12362" y="2300986"/>
            <a:ext cx="4645152" cy="2637371"/>
          </a:xfrm>
        </p:spPr>
        <p:txBody>
          <a:bodyPr>
            <a:noAutofit/>
          </a:bodyPr>
          <a:lstStyle/>
          <a:p>
            <a:pPr lvl="1"/>
            <a:r>
              <a:rPr lang="ru-RU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Прашкови</a:t>
            </a:r>
          </a:p>
          <a:p>
            <a:pPr lvl="1"/>
            <a:r>
              <a:rPr lang="ru-RU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Грануле и пелете</a:t>
            </a:r>
          </a:p>
          <a:p>
            <a:pPr lvl="1"/>
            <a:r>
              <a:rPr lang="ru-RU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Таблете – могу се комбиновати заједно  инкомпатибилни материјали </a:t>
            </a:r>
          </a:p>
          <a:p>
            <a:pPr lvl="1"/>
            <a:r>
              <a:rPr lang="ru-RU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Получврсти </a:t>
            </a:r>
          </a:p>
          <a:p>
            <a:pPr lvl="1"/>
            <a:r>
              <a:rPr lang="ru-RU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Суспензије</a:t>
            </a:r>
          </a:p>
          <a:p>
            <a:pPr lvl="1"/>
            <a:r>
              <a:rPr lang="ru-RU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Раствори - уља </a:t>
            </a:r>
          </a:p>
          <a:p>
            <a:pPr marL="0" indent="0">
              <a:buNone/>
            </a:pPr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4858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776AC20-4AA9-4678-AE4F-BD844CE19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6146" y="156238"/>
            <a:ext cx="8596668" cy="1320800"/>
          </a:xfrm>
        </p:spPr>
        <p:txBody>
          <a:bodyPr/>
          <a:lstStyle/>
          <a:p>
            <a:pPr algn="ctr"/>
            <a:r>
              <a:rPr lang="ru-RU" altLang="sr-Latn-R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Помоћна средства за припрему масе за пуњење капсула</a:t>
            </a:r>
            <a:endParaRPr lang="sr-Latn-R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3EAE707-551A-4F46-8F55-595B267AD4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542" y="1350498"/>
            <a:ext cx="11211950" cy="5351263"/>
          </a:xfrm>
        </p:spPr>
        <p:txBody>
          <a:bodyPr>
            <a:noAutofit/>
          </a:bodyPr>
          <a:lstStyle/>
          <a:p>
            <a:r>
              <a:rPr lang="ru-RU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Две групе средстава</a:t>
            </a:r>
          </a:p>
          <a:p>
            <a:r>
              <a:rPr lang="en-US" alt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alt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која поправљају кохезивност и проточност </a:t>
            </a:r>
          </a:p>
          <a:p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за допуњавање</a:t>
            </a:r>
          </a:p>
          <a:p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за клизање</a:t>
            </a:r>
          </a:p>
          <a:p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за квашење</a:t>
            </a:r>
          </a:p>
          <a:p>
            <a:r>
              <a:rPr lang="en-US" alt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alt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која побољшавају терапијске и физичке особине</a:t>
            </a:r>
          </a:p>
          <a:p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за распадање (дезинтегратори) </a:t>
            </a:r>
          </a:p>
          <a:p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за контролисано ослобађање</a:t>
            </a:r>
          </a:p>
          <a:p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Боје, заслађивачи...  </a:t>
            </a:r>
          </a:p>
          <a:p>
            <a:endParaRPr lang="ru-RU" altLang="sr-Latn-R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sr-Latn-R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8061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D19A458-31E9-45AC-9579-F39CE52104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63" y="156238"/>
            <a:ext cx="10522634" cy="1320800"/>
          </a:xfrm>
        </p:spPr>
        <p:txBody>
          <a:bodyPr>
            <a:noAutofit/>
          </a:bodyPr>
          <a:lstStyle/>
          <a:p>
            <a:pPr algn="ctr"/>
            <a:r>
              <a:rPr lang="en-US" altLang="sr-Latn-R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sr-Latn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за допуњавање </a:t>
            </a:r>
            <a:br>
              <a:rPr lang="sr-Cyrl-RS" altLang="sr-Latn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altLang="sr-Latn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пуниоци </a:t>
            </a:r>
            <a:r>
              <a:rPr lang="sr-Latn-CS" altLang="sr-Latn-R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Latn-CS" altLang="sr-Latn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Latn-CS" altLang="sr-Latn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sr-Latn-R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7134532-0C44-4962-823B-13EAD25189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678" y="1125415"/>
            <a:ext cx="12051322" cy="5576347"/>
          </a:xfrm>
        </p:spPr>
        <p:txBody>
          <a:bodyPr>
            <a:noAutofit/>
          </a:bodyPr>
          <a:lstStyle/>
          <a:p>
            <a:pPr lvl="0"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мешавина прашкова мора да има задовољавајући проток, било да је у питању ручно или машинско пуњење капсула. Мешавина прашкова мора да задржи свој хомогени састав без раслојавања током операција које се дешавају у машини.</a:t>
            </a:r>
          </a:p>
          <a:p>
            <a:pPr lvl="0"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Величине честица и густине свих састојака морају бити приближне, да би се избегло раздвајање компоненти</a:t>
            </a:r>
          </a:p>
          <a:p>
            <a:pPr lvl="0"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лековита супстанца мора бити компатибилна са пуниоцем. </a:t>
            </a:r>
          </a:p>
          <a:p>
            <a:pPr lvl="0"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Најчешће у употреби:</a:t>
            </a:r>
          </a:p>
          <a:p>
            <a:pPr lvl="0"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Лактоза, глукоза, сахароза, манитол, скроб (кукурузни, кромпиров, пшенични, и пиринчани), калцијум-карбонат, магнезијум-карбонат, магнезијум-оксид, силикагел, талк, прегелатизирани скроб, микрокристална целулоза.</a:t>
            </a:r>
          </a:p>
          <a:p>
            <a:pPr lvl="0"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Количина средства за допуњавање: најбоље одредити експериментално, мењајући односе компоненти које улазе у састав</a:t>
            </a:r>
          </a:p>
          <a:p>
            <a:pPr lvl="2"/>
            <a:endParaRPr lang="sr-Latn-CS" altLang="sr-Latn-RS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R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053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04FDACC-D124-4C8C-A141-4023F320E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6823" y="0"/>
            <a:ext cx="8596668" cy="1320800"/>
          </a:xfrm>
        </p:spPr>
        <p:txBody>
          <a:bodyPr/>
          <a:lstStyle/>
          <a:p>
            <a:pPr algn="ctr"/>
            <a:r>
              <a:rPr lang="sr-Cyrl-RS" altLang="sr-Latn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за клизање</a:t>
            </a:r>
            <a:endParaRPr lang="sr-Latn-R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C2CBEEA-9204-4AD6-BE3B-BC6C52E82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236" y="734291"/>
            <a:ext cx="10183091" cy="6018201"/>
          </a:xfrm>
        </p:spPr>
        <p:txBody>
          <a:bodyPr>
            <a:noAutofit/>
          </a:bodyPr>
          <a:lstStyle/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обољшавају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проточне особине кохезивних прашкова или гранула, које се могу користити за пуњење капсула. Адсорбују се на честице прашка или гранула и дају им правилнији, сферни облик са глатким површинама, што омогућава лакше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протицање.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Смањују међучестично трење и лепљење за зид левка. </a:t>
            </a:r>
          </a:p>
          <a:p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Најчешће у употреби: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Скроб (кромпиров има најбоља својства, а пиринчани најлошија), калцијум-стеарат, магнезијум-стеарат, стеаринска киселина, силицијум-диоксид (Аеросил), талк, полетилен-гликол, целулоза у праху и силикони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Додају се у концентрацији од 3-5%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9368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303AF19-932C-474A-AABD-DC6C1074A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altLang="sr-Latn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за квашење</a:t>
            </a:r>
            <a:br>
              <a:rPr lang="sr-Cyrl-RS" altLang="sr-Latn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sr-Latn-R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6614352-EFEC-4B80-A7B0-A9762C1766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CS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USP XXV: </a:t>
            </a:r>
            <a:r>
              <a:rPr lang="ru-RU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додатак средства за квашење, ако је лековита супстанца хидрофобна јер се тиме може повећати брзина ослобађања ових супстанци</a:t>
            </a:r>
          </a:p>
          <a:p>
            <a:pPr>
              <a:buFontTx/>
              <a:buNone/>
            </a:pPr>
            <a:endParaRPr lang="sr-Latn-CS" altLang="sr-Latn-RS" sz="2800" b="1" dirty="0">
              <a:solidFill>
                <a:srgbClr val="FFFF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altLang="sr-Latn-RS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Најчешће у употреби</a:t>
            </a:r>
            <a:r>
              <a:rPr lang="sr-Latn-CS" altLang="sr-Latn-RS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sr-Latn-CS" altLang="sr-Latn-RS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Aerosil, </a:t>
            </a:r>
            <a:r>
              <a:rPr lang="sr-Cyrl-RS" altLang="sr-Latn-RS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бензалконијум</a:t>
            </a:r>
            <a:r>
              <a:rPr lang="sr-Latn-CS" altLang="sr-Latn-RS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RS" altLang="sr-Latn-RS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хлорид</a:t>
            </a:r>
            <a:r>
              <a:rPr lang="sr-Latn-CS" altLang="sr-Latn-RS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altLang="sr-Latn-RS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натријум</a:t>
            </a:r>
            <a:r>
              <a:rPr lang="sr-Latn-CS" altLang="sr-Latn-RS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RS" altLang="sr-Latn-RS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лаурилсулфат</a:t>
            </a:r>
            <a:r>
              <a:rPr lang="sr-Latn-CS" altLang="sr-Latn-RS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altLang="sr-Latn-RS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полисорбати</a:t>
            </a:r>
            <a:r>
              <a:rPr lang="sr-Latn-CS" altLang="sr-Latn-RS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sr-Latn-RS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(Tween)</a:t>
            </a:r>
          </a:p>
          <a:p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86575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1AA7463-9663-49A8-9048-3FA575A49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156238"/>
            <a:ext cx="8596668" cy="1320800"/>
          </a:xfrm>
        </p:spPr>
        <p:txBody>
          <a:bodyPr>
            <a:normAutofit/>
          </a:bodyPr>
          <a:lstStyle/>
          <a:p>
            <a:r>
              <a:rPr lang="sr-Cyrl-RS" altLang="sr-Latn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за распадање (дезинтегратори)</a:t>
            </a:r>
            <a:br>
              <a:rPr lang="sr-Cyrl-RS" altLang="sr-Latn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sr-Latn-R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1A40A76-292B-4FC4-BF89-53E60961D4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1672" y="872197"/>
            <a:ext cx="10792692" cy="5169165"/>
          </a:xfrm>
        </p:spPr>
        <p:txBody>
          <a:bodyPr>
            <a:noAutofit/>
          </a:bodyPr>
          <a:lstStyle/>
          <a:p>
            <a:pPr algn="just"/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 би супстанца могла да се апсорбује у организму, она мора бити ослобођена. </a:t>
            </a:r>
          </a:p>
          <a:p>
            <a:pPr algn="just"/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Брзина дезинтеграције капсуле је додатни захтев о коме се мора водити рачуна.</a:t>
            </a:r>
          </a:p>
          <a:p>
            <a:pPr algn="just"/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Одлагање апсорпције због дезинтеграције омотача капсуле износи 10-20 мин, што је од малог значаја за већину лековитих супстанци</a:t>
            </a:r>
          </a:p>
          <a:p>
            <a:pPr algn="just"/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Распадање и/или растварање зависи од препарата који је пуњен у капсуле (прашак, емулзија, суспензија, гранулат, пелете)</a:t>
            </a:r>
          </a:p>
          <a:p>
            <a:pPr algn="just"/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Концентрација средства за распадање: 5-7%</a:t>
            </a:r>
          </a:p>
          <a:p>
            <a:pPr algn="just"/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Најчешће коришћени дезинтегратори: Алгинска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киселина, 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кроб 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модификовани скробови (натријум-скробгликолат, прегелатинизирани скроб).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унакрсно 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везан поливинилпиролидон (кросповидон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еривати 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целулозе (унакрсно везана</a:t>
            </a:r>
            <a:r>
              <a:rPr lang="sr-Latn-CS" altLang="sr-Latn-RS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sr-Latn-RS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NaCMC – </a:t>
            </a:r>
            <a:r>
              <a:rPr lang="sr-Cyrl-RS" altLang="sr-Latn-RS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кроскарамелоза; микрокристална целулоза</a:t>
            </a:r>
            <a:r>
              <a:rPr lang="sr-Latn-CS" altLang="sr-Latn-RS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sr-Latn-CS" altLang="sr-Latn-RS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NaCMC</a:t>
            </a:r>
            <a:r>
              <a:rPr lang="sr-Latn-CS" altLang="sr-Latn-RS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sr-Cyrl-RS" altLang="sr-Latn-RS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sr-Latn-CS" altLang="sr-Latn-RS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sr-Latn-RS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sr-Cyrl-RS" altLang="sr-Latn-RS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овршински </a:t>
            </a:r>
            <a:r>
              <a:rPr lang="sr-Cyrl-RS" altLang="sr-Latn-RS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активне материј</a:t>
            </a:r>
            <a:r>
              <a:rPr lang="sr-Latn-CS" altLang="sr-Latn-RS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 (</a:t>
            </a:r>
            <a:r>
              <a:rPr lang="sr-Cyrl-RS" altLang="sr-Latn-RS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натријум</a:t>
            </a:r>
            <a:r>
              <a:rPr lang="sr-Latn-CS" altLang="sr-Latn-RS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RS" altLang="sr-Latn-RS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лаурил</a:t>
            </a:r>
            <a:r>
              <a:rPr lang="sr-Latn-CS" altLang="sr-Latn-RS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sr-Latn-RS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сулфат</a:t>
            </a:r>
            <a:r>
              <a:rPr lang="sr-Latn-CS" altLang="sr-Latn-RS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CS" altLang="sr-Latn-RS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Aerosil OT; Aerosil MA, Tween 21, 21, 40, 60, 65, 80, 85) </a:t>
            </a:r>
          </a:p>
          <a:p>
            <a:endParaRPr lang="sr-Latn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3293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6894F11-4A12-4C0E-AD41-F79A3DCA41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083" y="211015"/>
            <a:ext cx="11788726" cy="583034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sr-Cyrl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за бојење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подељена су на: синтетске боје, пигменте и природне боје.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Синтетске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боје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тартразин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флоксин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амарант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sr-Latn-C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Природне боје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sr-Latn-C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ß –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каротен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хлорофил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кантаксантин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sr-Latn-C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Пигменти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титан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диоксид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црни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жути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црвени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оксиди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гвожђа.</a:t>
            </a:r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C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Помоћна средства би требало да омогуће добијање капсула које су стабилне дужи временски период, са задовољавајућим временом распадања, односно растварања, које ће обезбедити ослобађање лековите супстанце и њену биорасположивост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0963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8">
            <a:extLst>
              <a:ext uri="{FF2B5EF4-FFF2-40B4-BE49-F238E27FC236}">
                <a16:creationId xmlns=""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10">
            <a:extLst>
              <a:ext uri="{FF2B5EF4-FFF2-40B4-BE49-F238E27FC236}">
                <a16:creationId xmlns="" xmlns:a16="http://schemas.microsoft.com/office/drawing/2014/main" id="{62423CA5-E2E1-4789-B759-9906C1C9406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-3"/>
            <a:ext cx="4660126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9" name="Isosceles Triangle 12">
            <a:extLst>
              <a:ext uri="{FF2B5EF4-FFF2-40B4-BE49-F238E27FC236}">
                <a16:creationId xmlns=""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0800000">
            <a:off x="4660127" y="-3"/>
            <a:ext cx="1056745" cy="6858001"/>
          </a:xfrm>
          <a:prstGeom prst="triangle">
            <a:avLst>
              <a:gd name="adj" fmla="val 100000"/>
            </a:avLst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767967E-389F-47B7-9E5B-18E0368520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8689" y="464457"/>
            <a:ext cx="3637724" cy="513624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endParaRPr lang="sr-Latn-CS" altLang="sr-Latn-RS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endParaRPr lang="sr-Latn-CS" altLang="sr-Latn-RS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ru-RU" altLang="sr-Latn-RS" sz="28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Двофазно пуњење: једна фаза је мека капсула, пилула или обложена таблета; друга фаза је прашак)</a:t>
            </a:r>
          </a:p>
          <a:p>
            <a:pPr>
              <a:lnSpc>
                <a:spcPct val="90000"/>
              </a:lnSpc>
            </a:pPr>
            <a:r>
              <a:rPr lang="ru-RU" altLang="sr-Latn-RS" sz="28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Могућност раздвајања инкомпатибилних супстанци</a:t>
            </a:r>
          </a:p>
          <a:p>
            <a:pPr>
              <a:lnSpc>
                <a:spcPct val="90000"/>
              </a:lnSpc>
            </a:pPr>
            <a:endParaRPr lang="sr-Latn-CS" altLang="sr-Latn-RS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sr-Latn-RS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44C1E7E5-BBB6-416F-8503-BA7F4BEEEB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32774" y="692068"/>
            <a:ext cx="8472322" cy="5791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Isosceles Triangle 14">
            <a:extLst>
              <a:ext uri="{FF2B5EF4-FFF2-40B4-BE49-F238E27FC236}">
                <a16:creationId xmlns=""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11755696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3286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1AFFE0A-F3C9-47CC-84AE-8B3923522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419" y="0"/>
            <a:ext cx="8596668" cy="1320800"/>
          </a:xfrm>
        </p:spPr>
        <p:txBody>
          <a:bodyPr/>
          <a:lstStyle/>
          <a:p>
            <a:pPr algn="ctr"/>
            <a:r>
              <a:rPr lang="sr-Cyrl-RS" altLang="sr-Latn-R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Меке капсуле</a:t>
            </a:r>
            <a:endParaRPr lang="sr-Latn-R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9F5DF24-A96D-44E3-837C-2674AFA69D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660401"/>
            <a:ext cx="9541681" cy="5380962"/>
          </a:xfrm>
        </p:spPr>
        <p:txBody>
          <a:bodyPr>
            <a:noAutofit/>
          </a:bodyPr>
          <a:lstStyle/>
          <a:p>
            <a:r>
              <a:rPr lang="ru-RU" altLang="sr-Latn-RS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Израђене су из једног дела и могу бити различитог облика и величине (округле, овалне, ваљкасте, облика тубе)</a:t>
            </a:r>
          </a:p>
          <a:p>
            <a:r>
              <a:rPr lang="ru-RU" altLang="sr-Latn-RS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Имају мекши зид од тврдих капсула</a:t>
            </a:r>
          </a:p>
          <a:p>
            <a:r>
              <a:rPr lang="ru-RU" altLang="sr-Latn-RS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 за израду капсула се омекшава додатком глицерола, сорбитола итд. Може да садржи и конзерванс. </a:t>
            </a:r>
          </a:p>
          <a:p>
            <a:r>
              <a:rPr lang="ru-RU" altLang="sr-Latn-RS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Формирање, пуњење и затварање меких желатинских капсула ради се истовремено, уз помоћ специјалних машина</a:t>
            </a:r>
          </a:p>
          <a:p>
            <a:r>
              <a:rPr lang="ru-RU" altLang="sr-Latn-RS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Омотач капсуле може садржати активну супстанцу</a:t>
            </a:r>
          </a:p>
          <a:p>
            <a:r>
              <a:rPr lang="ru-RU" altLang="sr-Latn-RS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Садржај меких капсула је течне конзистенције:</a:t>
            </a:r>
          </a:p>
          <a:p>
            <a:r>
              <a:rPr lang="ru-RU" altLang="sr-Latn-RS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Лек.супст. у течном агрегатном стању</a:t>
            </a:r>
          </a:p>
          <a:p>
            <a:r>
              <a:rPr lang="ru-RU" altLang="sr-Latn-RS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Чврста лек супст. растворена или суспендована у растварачу или </a:t>
            </a:r>
            <a:r>
              <a:rPr lang="sr-Cyrl-RS" altLang="sr-Latn-RS" sz="2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altLang="sr-Latn-RS" sz="2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ека </a:t>
            </a:r>
            <a:r>
              <a:rPr lang="ru-RU" altLang="sr-Latn-RS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пастозна смеша</a:t>
            </a:r>
          </a:p>
        </p:txBody>
      </p:sp>
      <p:pic>
        <p:nvPicPr>
          <p:cNvPr id="5" name="Picture 4" descr="200506071025120">
            <a:extLst>
              <a:ext uri="{FF2B5EF4-FFF2-40B4-BE49-F238E27FC236}">
                <a16:creationId xmlns="" xmlns:a16="http://schemas.microsoft.com/office/drawing/2014/main" id="{06EA5396-DBFC-42AF-A789-C6F73F8304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9932" y="0"/>
            <a:ext cx="3062068" cy="2963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1357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="" xmlns:a16="http://schemas.microsoft.com/office/drawing/2014/main" id="{A65AC7D1-EAA9-48F5-B509-60A7F50BF70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1" name="Rectangle 10">
            <a:extLst>
              <a:ext uri="{FF2B5EF4-FFF2-40B4-BE49-F238E27FC236}">
                <a16:creationId xmlns="" xmlns:a16="http://schemas.microsoft.com/office/drawing/2014/main" id="{D6320AF9-619A-4175-865B-5663E1AEF4C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063B6EC6-D752-4EE7-908B-F8F19E8C7FE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5111313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EFECD4E8-AD3E-4228-82A2-9461958EA94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 flipH="1">
            <a:off x="3290979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23">
            <a:extLst>
              <a:ext uri="{FF2B5EF4-FFF2-40B4-BE49-F238E27FC236}">
                <a16:creationId xmlns="" xmlns:a16="http://schemas.microsoft.com/office/drawing/2014/main" id="{7E018740-5C2B-4A41-AC1A-7E68D1EC195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482568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25">
            <a:extLst>
              <a:ext uri="{FF2B5EF4-FFF2-40B4-BE49-F238E27FC236}">
                <a16:creationId xmlns="" xmlns:a16="http://schemas.microsoft.com/office/drawing/2014/main" id="{166F75A4-C475-4941-8EE2-B80A06A2C1B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904534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Isosceles Triangle 20">
            <a:extLst>
              <a:ext uri="{FF2B5EF4-FFF2-40B4-BE49-F238E27FC236}">
                <a16:creationId xmlns="" xmlns:a16="http://schemas.microsoft.com/office/drawing/2014/main" id="{A032553A-72E8-4B0D-8405-FF9771C9AF0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233425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Rectangle 27">
            <a:extLst>
              <a:ext uri="{FF2B5EF4-FFF2-40B4-BE49-F238E27FC236}">
                <a16:creationId xmlns="" xmlns:a16="http://schemas.microsoft.com/office/drawing/2014/main" id="{765800AC-C3B9-498E-87BC-29FAE4C76B2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635592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5" name="Isosceles Triangle 24">
            <a:extLst>
              <a:ext uri="{FF2B5EF4-FFF2-40B4-BE49-F238E27FC236}">
                <a16:creationId xmlns="" xmlns:a16="http://schemas.microsoft.com/office/drawing/2014/main" id="{1F9D6ACB-2FF4-49F9-978A-E0D5327FC63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672758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7" name="Freeform: Shape 26">
            <a:extLst>
              <a:ext uri="{FF2B5EF4-FFF2-40B4-BE49-F238E27FC236}">
                <a16:creationId xmlns="" xmlns:a16="http://schemas.microsoft.com/office/drawing/2014/main" id="{A5EC319D-0FEA-4B95-A3EA-01E35672C95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197631" y="-8467"/>
            <a:ext cx="5994369" cy="6866467"/>
          </a:xfrm>
          <a:custGeom>
            <a:avLst/>
            <a:gdLst>
              <a:gd name="connsiteX0" fmla="*/ 0 w 5994369"/>
              <a:gd name="connsiteY0" fmla="*/ 0 h 6866467"/>
              <a:gd name="connsiteX1" fmla="*/ 1249825 w 5994369"/>
              <a:gd name="connsiteY1" fmla="*/ 0 h 6866467"/>
              <a:gd name="connsiteX2" fmla="*/ 1249825 w 5994369"/>
              <a:gd name="connsiteY2" fmla="*/ 8467 h 6866467"/>
              <a:gd name="connsiteX3" fmla="*/ 5994369 w 5994369"/>
              <a:gd name="connsiteY3" fmla="*/ 8467 h 6866467"/>
              <a:gd name="connsiteX4" fmla="*/ 5994369 w 5994369"/>
              <a:gd name="connsiteY4" fmla="*/ 6866467 h 6866467"/>
              <a:gd name="connsiteX5" fmla="*/ 1249825 w 5994369"/>
              <a:gd name="connsiteY5" fmla="*/ 6866467 h 6866467"/>
              <a:gd name="connsiteX6" fmla="*/ 1109382 w 5994369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4369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5994369" y="8467"/>
                </a:lnTo>
                <a:lnTo>
                  <a:pt x="5994369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4" descr="Medical0852asg">
            <a:extLst>
              <a:ext uri="{FF2B5EF4-FFF2-40B4-BE49-F238E27FC236}">
                <a16:creationId xmlns="" xmlns:a16="http://schemas.microsoft.com/office/drawing/2014/main" id="{5F2512B5-092A-495E-8269-EB7346DD8D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7251" y="1858425"/>
            <a:ext cx="3856774" cy="32300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6E7C1ED-71B2-4AE5-870E-3110CE2B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1416" y="765930"/>
            <a:ext cx="7000584" cy="5415038"/>
          </a:xfrm>
        </p:spPr>
        <p:txBody>
          <a:bodyPr anchor="t">
            <a:normAutofit/>
          </a:bodyPr>
          <a:lstStyle/>
          <a:p>
            <a:r>
              <a:rPr lang="ru-RU" altLang="sr-Latn-RS" sz="2800" b="1" u="sng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Омотач меке желатинозне капсуле садржи:</a:t>
            </a:r>
          </a:p>
          <a:p>
            <a:endParaRPr lang="ru-RU" altLang="sr-Latn-RS" sz="2800" b="1" u="sng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Желатина		     40 – 50%</a:t>
            </a:r>
          </a:p>
          <a:p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Пластификатор		20 – 30%</a:t>
            </a:r>
          </a:p>
          <a:p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			      30 – 40 %</a:t>
            </a:r>
          </a:p>
          <a:p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Конзерванс (калијум-сорбат; парабени)</a:t>
            </a:r>
          </a:p>
          <a:p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Боје и ароме</a:t>
            </a:r>
          </a:p>
          <a:p>
            <a:endParaRPr lang="sr-Latn-RS" sz="28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6437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200506071025120">
            <a:extLst>
              <a:ext uri="{FF2B5EF4-FFF2-40B4-BE49-F238E27FC236}">
                <a16:creationId xmlns="" xmlns:a16="http://schemas.microsoft.com/office/drawing/2014/main" id="{410F6114-B814-40DD-BDAC-7B693C0FEE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7474" y="2159331"/>
            <a:ext cx="5283289" cy="35133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47F5947-4361-4E15-8149-026486BF4E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16039" y="1393371"/>
            <a:ext cx="5283289" cy="4647991"/>
          </a:xfrm>
        </p:spPr>
        <p:txBody>
          <a:bodyPr>
            <a:normAutofit/>
          </a:bodyPr>
          <a:lstStyle/>
          <a:p>
            <a:r>
              <a:rPr lang="ru-RU" alt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Употреба:</a:t>
            </a:r>
          </a:p>
          <a:p>
            <a:endParaRPr lang="ru-RU" altLang="sr-Latn-R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Орално, вагинално и ректално.</a:t>
            </a:r>
          </a:p>
          <a:p>
            <a:endParaRPr lang="ru-RU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козметици: специјална паковања за освежавање даха; парфеми; уља за купање; уља за сунчање; разне креме за кожу</a:t>
            </a:r>
            <a:r>
              <a:rPr lang="sr-Latn-C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Latn-CS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1572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="" xmlns:a16="http://schemas.microsoft.com/office/drawing/2014/main" id="{8DF4D7F6-81B5-452A-9CE6-76D81F91D41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82160F7B-2CAF-4A60-B8AF-9CD61F027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502" y="609600"/>
            <a:ext cx="8596668" cy="1320800"/>
          </a:xfrm>
        </p:spPr>
        <p:txBody>
          <a:bodyPr>
            <a:normAutofit/>
          </a:bodyPr>
          <a:lstStyle/>
          <a:p>
            <a:r>
              <a:rPr lang="sr-Cyrl-RS" altLang="sr-Latn-RS" dirty="0">
                <a:solidFill>
                  <a:srgbClr val="002060"/>
                </a:solidFill>
              </a:rPr>
              <a:t>Капсуле</a:t>
            </a:r>
            <a:r>
              <a:rPr lang="sr-Latn-RS" altLang="sr-Latn-RS" sz="3600" dirty="0" smtClean="0">
                <a:solidFill>
                  <a:srgbClr val="002060"/>
                </a:solidFill>
              </a:rPr>
              <a:t> – </a:t>
            </a:r>
            <a:r>
              <a:rPr lang="sr-Cyrl-RS" altLang="sr-Latn-RS" sz="3600" dirty="0" smtClean="0">
                <a:solidFill>
                  <a:srgbClr val="002060"/>
                </a:solidFill>
              </a:rPr>
              <a:t>Увод </a:t>
            </a:r>
            <a:endParaRPr lang="sr-Latn-RS" sz="3600" dirty="0">
              <a:solidFill>
                <a:srgbClr val="002060"/>
              </a:solidFill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="" xmlns:a16="http://schemas.microsoft.com/office/drawing/2014/main" id="{4600514D-20FB-4559-97DC-D1DC39E6C3D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V="1">
            <a:off x="0" y="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9" name="Isosceles Triangle 11">
            <a:extLst>
              <a:ext uri="{FF2B5EF4-FFF2-40B4-BE49-F238E27FC236}">
                <a16:creationId xmlns="" xmlns:a16="http://schemas.microsoft.com/office/drawing/2014/main" id="{266F638A-E405-4AC0-B984-72E5813B0DD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7738534" y="3818467"/>
            <a:ext cx="4450292" cy="3039533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60" name="Straight Connector 13">
            <a:extLst>
              <a:ext uri="{FF2B5EF4-FFF2-40B4-BE49-F238E27FC236}">
                <a16:creationId xmlns="" xmlns:a16="http://schemas.microsoft.com/office/drawing/2014/main" id="{7D1CBE93-B17D-4509-843C-82287C38032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10134600" y="0"/>
            <a:ext cx="1727200" cy="6858000"/>
          </a:xfrm>
          <a:prstGeom prst="line">
            <a:avLst/>
          </a:prstGeom>
          <a:ln w="15875" cap="sq">
            <a:solidFill>
              <a:schemeClr val="accent2"/>
            </a:solidFill>
            <a:bevel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15">
            <a:extLst>
              <a:ext uri="{FF2B5EF4-FFF2-40B4-BE49-F238E27FC236}">
                <a16:creationId xmlns="" xmlns:a16="http://schemas.microsoft.com/office/drawing/2014/main" id="{AE6277B4-6A43-48AB-89B2-3442221619C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Content Placeholder 2">
            <a:extLst>
              <a:ext uri="{FF2B5EF4-FFF2-40B4-BE49-F238E27FC236}">
                <a16:creationId xmlns="" xmlns:a16="http://schemas.microsoft.com/office/drawing/2014/main" id="{E6603837-D9BC-4829-A331-9EBC6BCD1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36058" y="1252024"/>
            <a:ext cx="11897858" cy="4337825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buFontTx/>
              <a:buNone/>
            </a:pPr>
            <a:endParaRPr lang="sr-Latn-CS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sr-Latn-CS" altLang="sr-Latn-R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“Capsula” (lat.)</a:t>
            </a:r>
            <a:r>
              <a:rPr lang="sr-Latn-C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мала кутија, контејнер</a:t>
            </a:r>
          </a:p>
          <a:p>
            <a:pPr>
              <a:lnSpc>
                <a:spcPct val="90000"/>
              </a:lnSpc>
            </a:pPr>
            <a:r>
              <a:rPr lang="sr-Latn-CS" altLang="sr-Latn-R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sr-Latn-CS" altLang="sr-Latn-R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Capsula” (engl.) </a:t>
            </a:r>
            <a:r>
              <a:rPr lang="sr-Latn-C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опна, чаура, мембрана</a:t>
            </a:r>
            <a:endParaRPr lang="sr-Latn-CS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sr-Latn-CS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ru-RU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анатомији (мембрана); ботаници (поједини плодови воћа); </a:t>
            </a:r>
            <a:endParaRPr lang="en-US" altLang="sr-Latn-R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астрофизици </a:t>
            </a:r>
            <a:r>
              <a:rPr lang="ru-RU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(носачи свемирских бродова)</a:t>
            </a:r>
          </a:p>
          <a:p>
            <a:pPr marL="0" indent="0">
              <a:lnSpc>
                <a:spcPct val="90000"/>
              </a:lnSpc>
              <a:buNone/>
            </a:pPr>
            <a:endParaRPr lang="ru-RU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ru-RU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Капсуле</a:t>
            </a:r>
            <a:r>
              <a:rPr lang="ru-RU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су </a:t>
            </a:r>
            <a:r>
              <a:rPr lang="ru-RU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чврсти препарати </a:t>
            </a:r>
            <a:r>
              <a:rPr lang="ru-RU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оралну употребу. Састоје се из тврде </a:t>
            </a:r>
            <a:r>
              <a:rPr lang="ru-RU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меке чаурице различитог облика и величине, у којој се налази </a:t>
            </a:r>
            <a:r>
              <a:rPr lang="ru-RU" alt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sr-Latn-R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 е д н а </a:t>
            </a:r>
            <a:r>
              <a:rPr lang="ru-RU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доза лековите супстанце. Садржај којим се пуне може бити чврсте, получврсте (паста) или течне конзистенције</a:t>
            </a:r>
            <a:r>
              <a:rPr lang="sr-Latn-C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Latn-CS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sr-Latn-CS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sr-Latn-CS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Rectangle 27">
            <a:extLst>
              <a:ext uri="{FF2B5EF4-FFF2-40B4-BE49-F238E27FC236}">
                <a16:creationId xmlns="" xmlns:a16="http://schemas.microsoft.com/office/drawing/2014/main" id="{27B538D5-95DB-47ED-9CB4-34AE5BF78E6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0425641" y="0"/>
            <a:ext cx="1766359" cy="6858000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0062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E611B06-BA7D-42E6-94C6-0EA18B0A0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943" y="156238"/>
            <a:ext cx="8596668" cy="1320800"/>
          </a:xfrm>
        </p:spPr>
        <p:txBody>
          <a:bodyPr/>
          <a:lstStyle/>
          <a:p>
            <a:pPr algn="ctr"/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Израда меких желатинских капсула</a:t>
            </a:r>
            <a:endParaRPr lang="sr-Latn-R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155D031-5D73-42CD-A8DA-1F7007A6DD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812" y="829994"/>
            <a:ext cx="11915336" cy="6028005"/>
          </a:xfrm>
        </p:spPr>
        <p:txBody>
          <a:bodyPr>
            <a:normAutofit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Меке желатинске капсуле израђују се у специјалним машинама, где се капсуле истовремено формирају и пуне. 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 израде је прилагођен само изради омотача од желатине, други материјали се још увек не користе.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Сва одељења фабрике за израду меких капсула, осим одељења за припремање желатине, су климатизована. 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Овим се обезбеђује заштита желатинских филмова, одговарајуће сушење и константно низак садржај влаге супстанци и раствора за израду. 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Температура је у границама од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20-22°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влажност до 40% у радним одељењима и до 20-30% у одељењима за сушење.</a:t>
            </a:r>
          </a:p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6479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1F44F57-A882-4D8F-94D1-DF1E3E1CFE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474" y="112543"/>
            <a:ext cx="11887200" cy="6625882"/>
          </a:xfrm>
        </p:spPr>
        <p:txBody>
          <a:bodyPr>
            <a:noAutofit/>
          </a:bodyPr>
          <a:lstStyle/>
          <a:p>
            <a:endParaRPr lang="sr-Latn-CS" altLang="sr-Latn-R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altLang="sr-Latn-R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Фазе израде</a:t>
            </a:r>
            <a:r>
              <a:rPr lang="sr-Latn-CS" altLang="sr-Latn-R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sr-Latn-CS" altLang="sr-Latn-R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sr-Latn-CS" altLang="sr-Latn-RS" sz="2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altLang="sr-Latn-RS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Припрема раствора желатине</a:t>
            </a:r>
          </a:p>
          <a:p>
            <a:pPr lvl="1"/>
            <a:r>
              <a:rPr lang="ru-RU" altLang="sr-Latn-RS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Формирање, пуњење и затварање капсула</a:t>
            </a:r>
          </a:p>
          <a:p>
            <a:pPr lvl="1"/>
            <a:r>
              <a:rPr lang="ru-RU" altLang="sr-Latn-RS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Прање (ксилол и триметил бензен)</a:t>
            </a:r>
          </a:p>
          <a:p>
            <a:pPr lvl="1"/>
            <a:r>
              <a:rPr lang="ru-RU" altLang="sr-Latn-RS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Сушење</a:t>
            </a:r>
          </a:p>
          <a:p>
            <a:pPr lvl="1"/>
            <a:r>
              <a:rPr lang="ru-RU" altLang="sr-Latn-RS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Штампање капсула </a:t>
            </a:r>
          </a:p>
          <a:p>
            <a:pPr lvl="1"/>
            <a:r>
              <a:rPr lang="ru-RU" altLang="sr-Latn-RS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Контрола квалитета</a:t>
            </a:r>
            <a:r>
              <a:rPr lang="sr-Latn-CS" altLang="sr-Latn-RS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Latn-CS" altLang="sr-Latn-RS" sz="2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Tx/>
              <a:buNone/>
            </a:pPr>
            <a:endParaRPr lang="sr-Latn-CS" altLang="sr-Latn-RS" sz="2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sr-Latn-CS" altLang="sr-Latn-RS" sz="2800" dirty="0">
              <a:solidFill>
                <a:srgbClr val="FFFF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sr-Latn-CS" altLang="sr-Latn-RS" sz="2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200506071025120">
            <a:extLst>
              <a:ext uri="{FF2B5EF4-FFF2-40B4-BE49-F238E27FC236}">
                <a16:creationId xmlns="" xmlns:a16="http://schemas.microsoft.com/office/drawing/2014/main" id="{E23BD77E-29E3-4C7E-995F-A85E1960DE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842" y="0"/>
            <a:ext cx="4882394" cy="4037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1815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B182440-C930-4B6B-BAD2-9AFBC760C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pPr algn="ctr"/>
            <a:r>
              <a:rPr lang="sr-Cyrl-RS" altLang="sr-Latn-R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Опрема </a:t>
            </a:r>
            <a:endParaRPr lang="sr-Latn-R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C7AFBF9-9AD6-4B42-833B-F94DA2486C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" y="1335314"/>
            <a:ext cx="6270171" cy="5179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>
            <a:extLst>
              <a:ext uri="{FF2B5EF4-FFF2-40B4-BE49-F238E27FC236}">
                <a16:creationId xmlns="" xmlns:a16="http://schemas.microsoft.com/office/drawing/2014/main" id="{942024E3-F61F-41D1-8024-54D1BF6BEC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7029" y="1206500"/>
            <a:ext cx="3810000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8917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9">
            <a:extLst>
              <a:ext uri="{FF2B5EF4-FFF2-40B4-BE49-F238E27FC236}">
                <a16:creationId xmlns="" xmlns:a16="http://schemas.microsoft.com/office/drawing/2014/main" id="{90A61547-2555-4DE2-A37F-A53E5491744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="" xmlns:a16="http://schemas.microsoft.com/office/drawing/2014/main" id="{5C2447E0-8F0D-479C-94E4-82BC8EB68C0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Cxn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="" xmlns:a16="http://schemas.microsoft.com/office/drawing/2014/main" id="{1F943397-DCDD-44CB-BBA9-9510B7698DD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Cxn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23">
              <a:extLst>
                <a:ext uri="{FF2B5EF4-FFF2-40B4-BE49-F238E27FC236}">
                  <a16:creationId xmlns="" xmlns:a16="http://schemas.microsoft.com/office/drawing/2014/main" id="{E2630ADC-31DB-4C48-AC4A-DAAE5A7B8EA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25">
              <a:extLst>
                <a:ext uri="{FF2B5EF4-FFF2-40B4-BE49-F238E27FC236}">
                  <a16:creationId xmlns="" xmlns:a16="http://schemas.microsoft.com/office/drawing/2014/main" id="{2CA5C44E-F54E-47E0-8989-4D8686B33C8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Isosceles Triangle 14">
              <a:extLst>
                <a:ext uri="{FF2B5EF4-FFF2-40B4-BE49-F238E27FC236}">
                  <a16:creationId xmlns="" xmlns:a16="http://schemas.microsoft.com/office/drawing/2014/main" id="{FF54E15E-830B-4375-A239-4C51954DEAE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7">
              <a:extLst>
                <a:ext uri="{FF2B5EF4-FFF2-40B4-BE49-F238E27FC236}">
                  <a16:creationId xmlns="" xmlns:a16="http://schemas.microsoft.com/office/drawing/2014/main" id="{CB37E322-FF7E-4872-BD6B-50A48CBEA5C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8">
              <a:extLst>
                <a:ext uri="{FF2B5EF4-FFF2-40B4-BE49-F238E27FC236}">
                  <a16:creationId xmlns="" xmlns:a16="http://schemas.microsoft.com/office/drawing/2014/main" id="{710D0C1E-D2F8-45B2-AE14-1AC8E976F7A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9">
              <a:extLst>
                <a:ext uri="{FF2B5EF4-FFF2-40B4-BE49-F238E27FC236}">
                  <a16:creationId xmlns="" xmlns:a16="http://schemas.microsoft.com/office/drawing/2014/main" id="{3216331B-17D0-4167-ABD2-B2198058C2D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="" xmlns:a16="http://schemas.microsoft.com/office/drawing/2014/main" id="{A53A7A96-3806-4BB3-91DE-6EED48AC787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Isosceles Triangle 19">
              <a:extLst>
                <a:ext uri="{FF2B5EF4-FFF2-40B4-BE49-F238E27FC236}">
                  <a16:creationId xmlns="" xmlns:a16="http://schemas.microsoft.com/office/drawing/2014/main" id="{F8C2B86C-EE71-466E-8991-503F9C9C1B2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9ADB5B23-0649-49DE-882A-9EE6443E1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5968" y="4473225"/>
            <a:ext cx="8906177" cy="1095059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sr-Cyrl-RS" altLang="sr-Latn-RS" sz="4100" b="1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Израда меких желатинских капсула</a:t>
            </a:r>
            <a:endParaRPr lang="en-US" sz="4100" kern="1200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="" xmlns:a16="http://schemas.microsoft.com/office/drawing/2014/main" id="{2FD0C5EC-EED9-45CC-A141-8A9D7FFE55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85966" y="793518"/>
            <a:ext cx="3176538" cy="32745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>
            <a:extLst>
              <a:ext uri="{FF2B5EF4-FFF2-40B4-BE49-F238E27FC236}">
                <a16:creationId xmlns="" xmlns:a16="http://schemas.microsoft.com/office/drawing/2014/main" id="{64FBFA9E-8BE7-4EEB-9027-CF1E98758C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91102" y="697135"/>
            <a:ext cx="4882899" cy="34672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1030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F1DD9E5-E5C2-4609-836B-278D1A2C5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943" y="0"/>
            <a:ext cx="8596668" cy="1320800"/>
          </a:xfrm>
        </p:spPr>
        <p:txBody>
          <a:bodyPr/>
          <a:lstStyle/>
          <a:p>
            <a:pPr algn="ctr"/>
            <a:r>
              <a:rPr lang="sr-Cyrl-RS" altLang="sr-Latn-R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Садржај меких капсула</a:t>
            </a:r>
            <a:endParaRPr lang="sr-Latn-R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0F4ED04-0C08-474A-ACD1-8FBF4CA0CC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576775"/>
            <a:ext cx="11915335" cy="6281225"/>
          </a:xfrm>
        </p:spPr>
        <p:txBody>
          <a:bodyPr>
            <a:normAutofit lnSpcReduction="10000"/>
          </a:bodyPr>
          <a:lstStyle/>
          <a:p>
            <a:r>
              <a:rPr lang="ru-RU" altLang="sr-Latn-R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Садржај меких капсула може бити:</a:t>
            </a:r>
          </a:p>
          <a:p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Чврста лековита супстанца </a:t>
            </a:r>
            <a:r>
              <a:rPr lang="ru-RU" alt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sr-Latn-RS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Accogel</a:t>
            </a:r>
            <a:r>
              <a:rPr lang="ru-RU" alt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машина)</a:t>
            </a:r>
          </a:p>
          <a:p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Лековита супст. у течном стању</a:t>
            </a:r>
          </a:p>
          <a:p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 лековите супстанце</a:t>
            </a:r>
          </a:p>
          <a:p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Суспензија лековите супстанце</a:t>
            </a:r>
          </a:p>
          <a:p>
            <a:pPr marL="0" indent="0" algn="ctr">
              <a:buNone/>
            </a:pPr>
            <a:r>
              <a:rPr lang="sr-Cyrl-RS" altLang="sr-Latn-R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Течне супстанце</a:t>
            </a:r>
            <a:endParaRPr lang="sr-Latn-CS" altLang="sr-Latn-R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altLang="sr-Latn-RS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Користе се као лековите супстанце, као растварачи лековитих супстанци или као средства за суспендовање</a:t>
            </a:r>
          </a:p>
          <a:p>
            <a:pPr marL="0" indent="0" algn="just">
              <a:buNone/>
            </a:pPr>
            <a:r>
              <a:rPr lang="ru-RU" altLang="sr-Latn-RS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Ароматични и алифатични угљоводоници</a:t>
            </a:r>
          </a:p>
          <a:p>
            <a:pPr marL="0" indent="0" algn="just">
              <a:buNone/>
            </a:pPr>
            <a:r>
              <a:rPr lang="ru-RU" altLang="sr-Latn-RS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Хлоровани угљоводоници и алкохоли</a:t>
            </a:r>
          </a:p>
          <a:p>
            <a:pPr marL="0" indent="0" algn="just">
              <a:buNone/>
            </a:pPr>
            <a:r>
              <a:rPr lang="ru-RU" altLang="sr-Latn-RS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Естри</a:t>
            </a:r>
          </a:p>
          <a:p>
            <a:pPr marL="0" indent="0" algn="just">
              <a:buNone/>
            </a:pPr>
            <a:r>
              <a:rPr lang="ru-RU" altLang="sr-Latn-RS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Органске киселине велике молекулске масе</a:t>
            </a:r>
          </a:p>
          <a:p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5180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1040BDB-E54F-41B7-A0E1-37F06BD877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2542"/>
            <a:ext cx="12337366" cy="6745457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sr-Latn-CS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 </a:t>
            </a:r>
            <a:r>
              <a:rPr lang="ru-RU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вредност: </a:t>
            </a:r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2,5 – 7,5 -  кисели раствори изазивају хидролизу и растечњавање омотача, а алкални тамњење желатине </a:t>
            </a:r>
          </a:p>
          <a:p>
            <a:pPr>
              <a:lnSpc>
                <a:spcPct val="90000"/>
              </a:lnSpc>
            </a:pPr>
            <a:r>
              <a:rPr lang="ru-RU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Вискозитет </a:t>
            </a:r>
            <a:r>
              <a:rPr lang="ru-RU" altLang="sr-Latn-R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садржаја</a:t>
            </a:r>
            <a:r>
              <a:rPr lang="sr-Latn-CS" altLang="sr-Latn-R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sr-Latn-CS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0,222 Pa s </a:t>
            </a:r>
            <a:r>
              <a:rPr lang="sr-Cyrl-RS" alt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sr-Latn-CS" alt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 </a:t>
            </a:r>
            <a:r>
              <a:rPr lang="en-US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r>
              <a:rPr lang="sr-Latn-CS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веома адхезивних раствора вискозитета</a:t>
            </a:r>
            <a:r>
              <a:rPr lang="sr-Latn-CS" alt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3000 Pa s.</a:t>
            </a:r>
          </a:p>
          <a:p>
            <a:pPr>
              <a:lnSpc>
                <a:spcPct val="90000"/>
              </a:lnSpc>
            </a:pPr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Течне супстанце које се мешају са водом а истовремено су испарљиве не могу бити главни састојак садржаја капсуле.</a:t>
            </a:r>
          </a:p>
          <a:p>
            <a:pPr>
              <a:lnSpc>
                <a:spcPct val="90000"/>
              </a:lnSpc>
            </a:pPr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Већина органских и неорганских чврстих супстанци може се капсулирати у облику раствора или </a:t>
            </a:r>
            <a:r>
              <a:rPr lang="ru-RU" alt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суспензија. </a:t>
            </a:r>
          </a:p>
          <a:p>
            <a:pPr marL="0" indent="0" algn="ctr">
              <a:lnSpc>
                <a:spcPct val="90000"/>
              </a:lnSpc>
              <a:buNone/>
            </a:pPr>
            <a:r>
              <a:rPr lang="sr-Cyrl-RS" altLang="sr-Latn-R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Паковање и чување</a:t>
            </a:r>
            <a:endParaRPr lang="sr-Latn-CS" altLang="sr-Latn-R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ru-RU" altLang="sr-Latn-RS" sz="28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Примарна амбалажа: пластичне или стаклене бочице и фолије</a:t>
            </a:r>
          </a:p>
          <a:p>
            <a:pPr>
              <a:lnSpc>
                <a:spcPct val="90000"/>
              </a:lnSpc>
            </a:pPr>
            <a:r>
              <a:rPr lang="ru-RU" altLang="sr-Latn-RS" sz="28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Чување: у климатизованим условима темп</a:t>
            </a:r>
            <a:r>
              <a:rPr lang="sr-Latn-CS" altLang="sr-Latn-R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Latn-CS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 – 24 </a:t>
            </a:r>
            <a:r>
              <a:rPr lang="en-US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º</a:t>
            </a:r>
            <a:r>
              <a:rPr lang="sr-Latn-CS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sr-Cyrl-RS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рел. влажност до </a:t>
            </a:r>
            <a:r>
              <a:rPr lang="sr-Latn-CS" altLang="sr-Latn-R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45</a:t>
            </a:r>
            <a:r>
              <a:rPr lang="sr-Latn-CS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  <a:p>
            <a:pPr>
              <a:lnSpc>
                <a:spcPct val="90000"/>
              </a:lnSpc>
            </a:pPr>
            <a:r>
              <a:rPr lang="sr-Cyrl-RS" altLang="sr-Latn-RS" sz="28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Ниска или висока темп</a:t>
            </a:r>
            <a:r>
              <a:rPr lang="sr-Latn-CS" altLang="sr-Latn-RS" sz="28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.:</a:t>
            </a:r>
            <a:r>
              <a:rPr lang="sr-Latn-CS" alt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r>
              <a:rPr lang="sr-Latn-CS" alt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sr-Cyrl-RS" alt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alt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38 </a:t>
            </a:r>
            <a:r>
              <a:rPr lang="en-US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º</a:t>
            </a:r>
            <a:r>
              <a:rPr lang="sr-Latn-CS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ниска влажност имају пролазан, краткотрајан, реверзибилан ефекат на капсуле – кртост.</a:t>
            </a:r>
          </a:p>
          <a:p>
            <a:pPr>
              <a:lnSpc>
                <a:spcPct val="90000"/>
              </a:lnSpc>
            </a:pPr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Ако рел.влажност пређе 60% капсуле остају меке, лепљиве и надувене, али се не враћају у првобитан облик при преласку на оптималне услове чувања. </a:t>
            </a:r>
          </a:p>
          <a:p>
            <a:pPr marL="0" indent="0" algn="just">
              <a:buNone/>
            </a:pPr>
            <a:endParaRPr lang="sr-Latn-RS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3919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B95A13E-98AE-4835-A035-312EC9A53E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sr-Cyrl-RS" altLang="sr-Latn-R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Гастрорезистентне капсуле</a:t>
            </a:r>
            <a:endParaRPr lang="sr-Latn-R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18D08CB-1D05-45FD-AB6E-82CB5C87CF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364" y="858982"/>
            <a:ext cx="11667444" cy="5999017"/>
          </a:xfrm>
        </p:spPr>
        <p:txBody>
          <a:bodyPr>
            <a:noAutofit/>
          </a:bodyPr>
          <a:lstStyle/>
          <a:p>
            <a:r>
              <a:rPr lang="sr-Cyrl-RS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смеју да се распадају у </a:t>
            </a:r>
            <a:r>
              <a:rPr lang="sr-Cyrl-RS" altLang="sr-Latn-R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желуцу</a:t>
            </a:r>
            <a:r>
              <a:rPr lang="sr-Cyrl-RS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sr-Cyrl-RS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Лековита супстанца се ослобађа у горњем делу црева.</a:t>
            </a:r>
          </a:p>
          <a:p>
            <a:r>
              <a:rPr lang="sr-Cyrl-RS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Формулисане су и капсуле које ослобађају лек.супст. још даље, нпр. код илео-цекалног споја или у колону.</a:t>
            </a:r>
          </a:p>
          <a:p>
            <a:endParaRPr lang="sr-Cyrl-RS" altLang="sr-Latn-RS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ЗАШТО</a:t>
            </a:r>
            <a:r>
              <a:rPr lang="sr-Latn-CS" altLang="sr-Latn-R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sr-Latn-CS" altLang="sr-Latn-R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ru-RU" altLang="sr-Latn-RS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altLang="sr-Latn-RS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лек.супст. које су нестабилне при </a:t>
            </a:r>
            <a:r>
              <a:rPr lang="sr-Latn-CS" altLang="sr-Latn-RS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 </a:t>
            </a:r>
            <a:r>
              <a:rPr lang="ru-RU" altLang="sr-Latn-RS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жел.сока или иритирају његову слузокожу.</a:t>
            </a:r>
          </a:p>
          <a:p>
            <a:pPr lvl="2"/>
            <a:r>
              <a:rPr lang="ru-RU" altLang="sr-Latn-RS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Ако </a:t>
            </a:r>
            <a:r>
              <a:rPr lang="ru-RU" altLang="sr-Latn-RS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 место апсорпције или деловања лек.супст. у цреву.</a:t>
            </a:r>
          </a:p>
          <a:p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038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99B537F-D087-4DE3-8FF7-8B040D5DB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320800"/>
          </a:xfrm>
        </p:spPr>
        <p:txBody>
          <a:bodyPr/>
          <a:lstStyle/>
          <a:p>
            <a:pPr algn="ctr"/>
            <a:r>
              <a:rPr lang="ru-RU" altLang="sr-Latn-R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Гастрорезистентне капсуле</a:t>
            </a:r>
            <a:br>
              <a:rPr lang="ru-RU" altLang="sr-Latn-R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sr-Latn-R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средства за облагање -</a:t>
            </a:r>
            <a:endParaRPr lang="sr-Latn-R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3ACF705-8BF3-4C4A-916F-A6315C1E5E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1167618"/>
            <a:ext cx="11830929" cy="5500467"/>
          </a:xfrm>
        </p:spPr>
        <p:txBody>
          <a:bodyPr>
            <a:noAutofit/>
          </a:bodyPr>
          <a:lstStyle/>
          <a:p>
            <a:r>
              <a:rPr lang="ru-RU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Гастрорезистентна средства или ПОЛИМЕРИ:</a:t>
            </a:r>
          </a:p>
          <a:p>
            <a:endParaRPr lang="ru-RU" altLang="sr-Latn-RS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sr-Latn-R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Анјонски </a:t>
            </a:r>
            <a:r>
              <a:rPr lang="ru-RU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полиметакрилати (кополимери метакрилне киселине: метил-метакрилат или етил-акрилат) </a:t>
            </a:r>
            <a:r>
              <a:rPr lang="sr-Latn-CS" altLang="sr-Latn-R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EUDRAGIT</a:t>
            </a:r>
            <a:r>
              <a:rPr lang="en-US" altLang="sr-Latn-RS" sz="2800" baseline="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®</a:t>
            </a:r>
            <a:r>
              <a:rPr lang="sr-Latn-CS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>
              <a:buFontTx/>
              <a:buNone/>
            </a:pPr>
            <a:r>
              <a:rPr lang="sr-Latn-CS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конц. преко 30% (конц. до 15% дају гастросолубилне растворе)</a:t>
            </a:r>
          </a:p>
          <a:p>
            <a:pPr lvl="1">
              <a:buFontTx/>
              <a:buNone/>
            </a:pPr>
            <a:r>
              <a:rPr lang="ru-RU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Целулозни полимери (целулоза-ацетат-фталат</a:t>
            </a:r>
            <a:r>
              <a:rPr lang="sr-Latn-CS" altLang="sr-Latn-R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sr-Latn-CS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AQUATERIC </a:t>
            </a:r>
            <a:r>
              <a:rPr lang="en-US" altLang="sr-Latn-RS" sz="2800" baseline="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®</a:t>
            </a:r>
            <a:endParaRPr lang="sr-Latn-CS" altLang="sr-Latn-RS" sz="2800" baseline="30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sr-Cyrl-RS" altLang="sr-Latn-RS" sz="28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Поливинил деривати (поливинил-ацетат-фталат</a:t>
            </a:r>
            <a:r>
              <a:rPr lang="sr-Latn-CS" altLang="sr-Latn-R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sr-Latn-CS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COATERIC </a:t>
            </a:r>
            <a:r>
              <a:rPr lang="en-US" altLang="sr-Latn-RS" sz="2800" baseline="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®</a:t>
            </a:r>
          </a:p>
          <a:p>
            <a:endParaRPr lang="sr-Latn-RS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47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9124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621F9F3-E9DA-45E5-B1BB-0215A71D2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11364611" cy="1320800"/>
          </a:xfrm>
        </p:spPr>
        <p:txBody>
          <a:bodyPr>
            <a:normAutofit/>
          </a:bodyPr>
          <a:lstStyle/>
          <a:p>
            <a:pPr algn="ctr"/>
            <a:r>
              <a:rPr lang="ru-RU" altLang="sr-Latn-R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Гастрорезистентне капсуле - средства за облагање –</a:t>
            </a:r>
            <a:br>
              <a:rPr lang="ru-RU" altLang="sr-Latn-R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sr-Latn-R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- пластификатори -</a:t>
            </a:r>
            <a:endParaRPr lang="sr-Latn-R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6E59581-0CC5-49B1-92AF-8BA2E3EAAD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побољшање чврстине и флексибилности облоге и смањен пролаз водене паре кроз облогу</a:t>
            </a:r>
          </a:p>
          <a:p>
            <a:endParaRPr lang="ru-RU" altLang="sr-Latn-RS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Најчешће коришћени:</a:t>
            </a:r>
          </a:p>
          <a:p>
            <a:r>
              <a:rPr lang="ru-RU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Диетил-фталат</a:t>
            </a:r>
          </a:p>
          <a:p>
            <a:r>
              <a:rPr lang="ru-RU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Дибутил-фталат</a:t>
            </a:r>
          </a:p>
          <a:p>
            <a:r>
              <a:rPr lang="ru-RU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Пропилен-гликол</a:t>
            </a:r>
          </a:p>
          <a:p>
            <a:r>
              <a:rPr lang="ru-RU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Триацетин</a:t>
            </a:r>
          </a:p>
          <a:p>
            <a:endParaRPr lang="ru-RU" altLang="sr-Latn-RS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1394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355A188-8058-4473-B4E5-644214A91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altLang="sr-Latn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Капсуле са модификованим ослобађањем</a:t>
            </a:r>
            <a:endParaRPr lang="sr-Latn-R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037A2FF-BC85-423A-BB62-D2B9452100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ru-RU" altLang="sr-Latn-RS" sz="2800" dirty="0">
              <a:solidFill>
                <a:srgbClr val="FF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Посебним поступцима облагања тврдих и меких капсула или додатком специјалних помоћних материја у масу којом се пуне капсуле, може се модификовати </a:t>
            </a:r>
            <a:r>
              <a:rPr lang="ru-RU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 ослобађања </a:t>
            </a:r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лек.супст. или </a:t>
            </a:r>
            <a:r>
              <a:rPr lang="ru-RU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брзина</a:t>
            </a:r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њеног ослобађања.</a:t>
            </a:r>
          </a:p>
          <a:p>
            <a:pPr>
              <a:buFontTx/>
              <a:buNone/>
            </a:pPr>
            <a:endParaRPr lang="ru-RU" altLang="sr-Latn-RS" sz="2800" dirty="0">
              <a:solidFill>
                <a:srgbClr val="FF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49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9854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0033760-1EB6-4759-8199-15C3689C9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732" y="0"/>
            <a:ext cx="5222281" cy="1320800"/>
          </a:xfrm>
        </p:spPr>
        <p:txBody>
          <a:bodyPr>
            <a:normAutofit/>
          </a:bodyPr>
          <a:lstStyle/>
          <a:p>
            <a:r>
              <a:rPr lang="sr-Cyrl-R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ВРСТЕ КАПСУЛА</a:t>
            </a:r>
            <a:endParaRPr lang="sr-Latn-RS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Isosceles Triangle 8">
            <a:extLst>
              <a:ext uri="{FF2B5EF4-FFF2-40B4-BE49-F238E27FC236}">
                <a16:creationId xmlns="" xmlns:a16="http://schemas.microsoft.com/office/drawing/2014/main" id="{82FCA8AA-470A-46EF-AC08-74C610468FA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4013201"/>
            <a:ext cx="476655" cy="2844800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4118B26-F99F-4CA3-BE18-312423FFBC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609" y="571294"/>
            <a:ext cx="9728591" cy="6286705"/>
          </a:xfrm>
        </p:spPr>
        <p:txBody>
          <a:bodyPr>
            <a:noAutofit/>
          </a:bodyPr>
          <a:lstStyle/>
          <a:p>
            <a:r>
              <a:rPr lang="en-US" altLang="sr-Latn-R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Ph.Jug.V</a:t>
            </a:r>
            <a:endParaRPr lang="en-US" altLang="sr-Latn-R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Тврде (дводелне капсуле </a:t>
            </a:r>
            <a:r>
              <a:rPr lang="sr-Latn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800" b="1" i="1" dirty="0" err="1">
                <a:latin typeface="Times New Roman" pitchFamily="18" charset="0"/>
                <a:cs typeface="Times New Roman" pitchFamily="18" charset="0"/>
              </a:rPr>
              <a:t>Capsulae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  <a:cs typeface="Times New Roman" pitchFamily="18" charset="0"/>
              </a:rPr>
              <a:t>gelatinosae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  <a:cs typeface="Times New Roman" pitchFamily="18" charset="0"/>
              </a:rPr>
              <a:t>operculatae</a:t>
            </a:r>
            <a:r>
              <a:rPr lang="sr-Latn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Меке (једноделне капсуле </a:t>
            </a:r>
            <a:r>
              <a:rPr lang="sr-Latn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800" b="1" i="1" dirty="0" err="1">
                <a:latin typeface="Times New Roman" pitchFamily="18" charset="0"/>
                <a:cs typeface="Times New Roman" pitchFamily="18" charset="0"/>
              </a:rPr>
              <a:t>Capsulae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  <a:cs typeface="Times New Roman" pitchFamily="18" charset="0"/>
              </a:rPr>
              <a:t>gelatinosae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Гастрорезистентне</a:t>
            </a:r>
          </a:p>
          <a:p>
            <a:r>
              <a:rPr lang="ru-RU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Капсуле са модификованим ослобађањем</a:t>
            </a:r>
          </a:p>
          <a:p>
            <a:r>
              <a:rPr lang="en-US" altLang="sr-Latn-RS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Ph.Eur</a:t>
            </a:r>
            <a:r>
              <a:rPr lang="en-US" altLang="sr-Latn-R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6.0</a:t>
            </a:r>
            <a:r>
              <a:rPr lang="en-U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.: </a:t>
            </a:r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поред официналних по </a:t>
            </a:r>
            <a:r>
              <a:rPr lang="en-US" altLang="sr-Latn-R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Ph.Jug.V</a:t>
            </a:r>
            <a:r>
              <a:rPr lang="en-U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још</a:t>
            </a:r>
            <a:r>
              <a:rPr lang="sr-Latn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Кахете</a:t>
            </a:r>
            <a:r>
              <a:rPr lang="en-U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пиринчане тврде капсуле</a:t>
            </a:r>
            <a:r>
              <a:rPr lang="sr-Latn-C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sr-Latn-CS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sr-Latn-CS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PH.JUG.IV</a:t>
            </a:r>
            <a:r>
              <a:rPr lang="sr-Latn-C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тврде и меке капсуле</a:t>
            </a:r>
            <a:endParaRPr lang="sr-Latn-CS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sr-Latn-CS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Ph.JUG.II </a:t>
            </a:r>
            <a:r>
              <a:rPr lang="sr-Cyrl-RS" altLang="sr-Latn-R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altLang="sr-Latn-R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sr-Latn-C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Capsule amylacae </a:t>
            </a:r>
            <a:r>
              <a:rPr lang="sr-Latn-C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скроб</a:t>
            </a:r>
            <a:r>
              <a:rPr lang="sr-Latn-C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r>
              <a:rPr lang="sr-Latn-C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Capsule </a:t>
            </a:r>
            <a:r>
              <a:rPr lang="sr-Latn-C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gelatinosae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elasticae 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durrae </a:t>
            </a:r>
            <a:r>
              <a:rPr lang="sr-Latn-C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желатин, глицерол и вода</a:t>
            </a:r>
            <a:r>
              <a:rPr lang="sr-Latn-C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Capsulae </a:t>
            </a:r>
            <a:r>
              <a:rPr lang="sr-Latn-C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operculate </a:t>
            </a:r>
            <a:r>
              <a:rPr lang="sr-Latn-C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желатин</a:t>
            </a:r>
            <a:r>
              <a:rPr lang="sr-Latn-C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Capsule geloduratae </a:t>
            </a:r>
            <a:r>
              <a:rPr lang="sr-Latn-C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желатин, растварају се у цревима</a:t>
            </a:r>
            <a:r>
              <a:rPr lang="sr-Latn-C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sr-Latn-CS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4"/>
            <a:endParaRPr lang="sr-Latn-CS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pgimg_products_press_1">
            <a:extLst>
              <a:ext uri="{FF2B5EF4-FFF2-40B4-BE49-F238E27FC236}">
                <a16:creationId xmlns="" xmlns:a16="http://schemas.microsoft.com/office/drawing/2014/main" id="{51D9529F-83AB-4C9A-83EE-6174929B2B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98" r="2306" b="-2"/>
          <a:stretch/>
        </p:blipFill>
        <p:spPr>
          <a:xfrm>
            <a:off x="9684712" y="0"/>
            <a:ext cx="3144597" cy="2601747"/>
          </a:xfrm>
          <a:prstGeom prst="rect">
            <a:avLst/>
          </a:prstGeom>
          <a:noFill/>
        </p:spPr>
      </p:pic>
      <p:pic>
        <p:nvPicPr>
          <p:cNvPr id="5" name="Picture 6" descr="pgimg_products_soft_1">
            <a:extLst>
              <a:ext uri="{FF2B5EF4-FFF2-40B4-BE49-F238E27FC236}">
                <a16:creationId xmlns="" xmlns:a16="http://schemas.microsoft.com/office/drawing/2014/main" id="{4D294BD9-3494-4EDD-918E-90719968A1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006" r="-2" b="-2"/>
          <a:stretch/>
        </p:blipFill>
        <p:spPr>
          <a:xfrm>
            <a:off x="9523918" y="3435927"/>
            <a:ext cx="2668081" cy="2207491"/>
          </a:xfrm>
          <a:prstGeom prst="rect">
            <a:avLst/>
          </a:prstGeom>
          <a:noFill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9791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2513014" y="41275"/>
            <a:ext cx="7439025" cy="1143000"/>
          </a:xfrm>
        </p:spPr>
        <p:txBody>
          <a:bodyPr/>
          <a:lstStyle/>
          <a:p>
            <a:pPr algn="ctr"/>
            <a:r>
              <a:rPr lang="sr-Cyrl-RS" altLang="sr-Latn-R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ИСПИТИВАЊЕ КАПСУЛА</a:t>
            </a:r>
            <a:endParaRPr lang="sr-Latn-CS" altLang="sr-Latn-RS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1847850" y="1184275"/>
            <a:ext cx="8591550" cy="5060950"/>
          </a:xfrm>
        </p:spPr>
        <p:txBody>
          <a:bodyPr/>
          <a:lstStyle/>
          <a:p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Изглед капсула</a:t>
            </a:r>
          </a:p>
          <a:p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Уједначеност садржаја </a:t>
            </a:r>
          </a:p>
          <a:p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Варирање масе </a:t>
            </a:r>
          </a:p>
          <a:p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Распадљивост </a:t>
            </a:r>
          </a:p>
          <a:p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Распадљивост оралних капсула</a:t>
            </a:r>
          </a:p>
          <a:p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Распадљивост гастро-резистентних капсула</a:t>
            </a:r>
          </a:p>
          <a:p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Распадљивост вагиналних и ректалних капсула</a:t>
            </a:r>
          </a:p>
          <a:p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Брзина растварања</a:t>
            </a:r>
          </a:p>
          <a:p>
            <a:endParaRPr lang="ru-RU" altLang="sr-Latn-R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594B34-8BC6-41A6-AB59-CD6F9E483D0A}" type="slidenum">
              <a:rPr lang="en-US" altLang="sr-Latn-RS" smtClean="0"/>
              <a:pPr>
                <a:defRPr/>
              </a:pPr>
              <a:t>50</a:t>
            </a:fld>
            <a:endParaRPr lang="en-US" altLang="sr-Latn-RS"/>
          </a:p>
        </p:txBody>
      </p:sp>
    </p:spTree>
    <p:extLst>
      <p:ext uri="{BB962C8B-B14F-4D97-AF65-F5344CB8AC3E}">
        <p14:creationId xmlns="" xmlns:p14="http://schemas.microsoft.com/office/powerpoint/2010/main" val="25825456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>
            <a:extLst>
              <a:ext uri="{FF2B5EF4-FFF2-40B4-BE49-F238E27FC236}">
                <a16:creationId xmlns="" xmlns:a16="http://schemas.microsoft.com/office/drawing/2014/main" id="{052CA852-B606-4FD5-81C8-BD13ED01CE8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524000" y="115888"/>
            <a:ext cx="9144000" cy="6913562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sr-Latn-CS" altLang="sr-Latn-R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PH.JUG. I - </a:t>
            </a:r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Испитивања распадљивости - растворљивост:</a:t>
            </a:r>
          </a:p>
          <a:p>
            <a:pPr>
              <a:defRPr/>
            </a:pPr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Капсуле потопљене у </a:t>
            </a:r>
            <a:r>
              <a:rPr lang="ru-RU" alt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воду </a:t>
            </a:r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температури </a:t>
            </a:r>
            <a:r>
              <a:rPr lang="sr-Latn-CS" alt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 </a:t>
            </a:r>
            <a:r>
              <a:rPr lang="sr-Latn-CS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40 </a:t>
            </a:r>
            <a:r>
              <a:rPr lang="en-US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º</a:t>
            </a:r>
            <a:r>
              <a:rPr lang="sr-Latn-CS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C, </a:t>
            </a:r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морају се потпуно растворити у року од 10 минута</a:t>
            </a:r>
            <a:r>
              <a:rPr lang="sr-Latn-CS" alt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Latn-CS" altLang="sr-Latn-R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Latn-CS" altLang="sr-Latn-R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PH.JUG.II - </a:t>
            </a:r>
            <a:r>
              <a:rPr lang="sr-Cyrl-RS" alt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испитивања</a:t>
            </a:r>
            <a:r>
              <a:rPr lang="sr-Latn-CS" alt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sr-Latn-RS" sz="28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растворљивости</a:t>
            </a:r>
            <a:endParaRPr lang="sr-Latn-CS" altLang="sr-Latn-RS" sz="2800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90000"/>
              </a:lnSpc>
              <a:defRPr/>
            </a:pPr>
            <a:r>
              <a:rPr lang="sr-Latn-CS" altLang="sr-Latn-RS" sz="2800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Capsulae amylaceae</a:t>
            </a:r>
            <a:r>
              <a:rPr lang="sr-Latn-CS" altLang="sr-Latn-RS" sz="2800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sr-Latn-CS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испитују се у води: морају омекшати, затим у року од 10 мин дати кашасту масу без мириса и укуса</a:t>
            </a:r>
          </a:p>
          <a:p>
            <a:pPr lvl="2" algn="just">
              <a:lnSpc>
                <a:spcPct val="90000"/>
              </a:lnSpc>
              <a:defRPr/>
            </a:pPr>
            <a:r>
              <a:rPr lang="sr-Latn-CS" altLang="sr-Latn-RS" sz="2800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Capsulae </a:t>
            </a:r>
            <a:r>
              <a:rPr lang="sr-Latn-CS" altLang="sr-Latn-RS" sz="2800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operculatae</a:t>
            </a:r>
            <a:r>
              <a:rPr lang="sr-Latn-CS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испитују се у води на температури 36 - 40 </a:t>
            </a:r>
            <a:r>
              <a:rPr lang="en-US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º</a:t>
            </a:r>
            <a:r>
              <a:rPr lang="sr-Latn-CS" alt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alt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морају се растворити у року од 15 мин.</a:t>
            </a:r>
            <a:endParaRPr lang="sr-Latn-CS" altLang="sr-Latn-R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90000"/>
              </a:lnSpc>
              <a:defRPr/>
            </a:pPr>
            <a:r>
              <a:rPr lang="sr-Latn-CS" altLang="sr-Latn-RS" sz="2800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Capsulae geloduratae</a:t>
            </a:r>
            <a:r>
              <a:rPr lang="sr-Latn-CS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испитују се у воденом раствору пепсина и хлоридне киселине на температури 37 </a:t>
            </a:r>
            <a:r>
              <a:rPr lang="en-US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º</a:t>
            </a:r>
            <a:r>
              <a:rPr lang="sr-Latn-CS" alt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alt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смеју се растворити у року од 6 сати; када се ставе у раствор панкреатина и натријум-карбоната, на темп. </a:t>
            </a:r>
            <a:r>
              <a:rPr lang="ru-RU" alt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37</a:t>
            </a:r>
            <a:r>
              <a:rPr lang="en-US" alt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º</a:t>
            </a:r>
            <a:r>
              <a:rPr lang="sr-Latn-CS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alt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морају се растворити у року од два сата.</a:t>
            </a:r>
          </a:p>
          <a:p>
            <a:pPr marL="914400" lvl="2" indent="0">
              <a:buNone/>
              <a:defRPr/>
            </a:pPr>
            <a:r>
              <a:rPr lang="sr-Latn-CS" alt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Latn-CS" altLang="sr-Latn-R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None/>
              <a:defRPr/>
            </a:pPr>
            <a:endParaRPr lang="sr-Latn-CS" altLang="sr-Latn-R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599C19-24CD-49E6-B62B-A2A5CC614AB2}" type="slidenum">
              <a:rPr lang="en-US" altLang="sr-Latn-RS" smtClean="0"/>
              <a:pPr>
                <a:defRPr/>
              </a:pPr>
              <a:t>51</a:t>
            </a:fld>
            <a:endParaRPr lang="en-US" altLang="sr-Latn-RS"/>
          </a:p>
        </p:txBody>
      </p:sp>
    </p:spTree>
    <p:extLst>
      <p:ext uri="{BB962C8B-B14F-4D97-AF65-F5344CB8AC3E}">
        <p14:creationId xmlns="" xmlns:p14="http://schemas.microsoft.com/office/powerpoint/2010/main" val="11910417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idx="1"/>
          </p:nvPr>
        </p:nvSpPr>
        <p:spPr>
          <a:xfrm>
            <a:off x="1524001" y="290944"/>
            <a:ext cx="8964613" cy="5739969"/>
          </a:xfrm>
        </p:spPr>
        <p:txBody>
          <a:bodyPr>
            <a:normAutofit fontScale="92500" lnSpcReduction="20000"/>
          </a:bodyPr>
          <a:lstStyle/>
          <a:p>
            <a:r>
              <a:rPr lang="sr-Latn-CS" altLang="sr-Latn-RS" sz="28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Ph.Jug. III</a:t>
            </a:r>
            <a:r>
              <a:rPr lang="sr-Latn-C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прописује само општа испитивања и одређивање. Општа испитивања обухватају: изглед капсула, варирање масе и распадљивост.</a:t>
            </a:r>
          </a:p>
          <a:p>
            <a:r>
              <a:rPr lang="sr-Latn-CS" altLang="sr-Latn-RS" sz="28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Ph.Jug</a:t>
            </a:r>
            <a:r>
              <a:rPr lang="sr-Latn-CS" altLang="sr-Latn-RS" sz="28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IV</a:t>
            </a:r>
            <a:r>
              <a:rPr lang="sr-Latn-CS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прописује исто што и </a:t>
            </a:r>
            <a:r>
              <a:rPr lang="sr-Latn-CS" alt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Ph.Jug</a:t>
            </a:r>
            <a:r>
              <a:rPr lang="sr-Latn-CS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alt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 додатак испитивања уједначености садржаја и ослобађање активних компоненти из обликованих лековитих препарата.</a:t>
            </a:r>
          </a:p>
          <a:p>
            <a:r>
              <a:rPr lang="sr-Latn-CS" altLang="sr-Latn-RS" sz="28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Ph.Jug</a:t>
            </a:r>
            <a:r>
              <a:rPr lang="sr-Latn-CS" altLang="sr-Latn-RS" sz="28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V</a:t>
            </a:r>
            <a:r>
              <a:rPr lang="sr-Latn-CS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општој монографији за капсуле прописује испитивања:</a:t>
            </a:r>
          </a:p>
          <a:p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уједначеност садржаја, варирање масе,</a:t>
            </a:r>
          </a:p>
          <a:p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испитивање брзине растварања лековите супстанце из капсула,</a:t>
            </a:r>
          </a:p>
          <a:p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испитивање распадљивости, за тврде, меке и гастрорезистентне капсуле.</a:t>
            </a:r>
          </a:p>
          <a:p>
            <a:r>
              <a:rPr lang="en-US" altLang="sr-Latn-RS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Ph.Eur</a:t>
            </a:r>
            <a:r>
              <a:rPr lang="en-US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6.0 </a:t>
            </a:r>
            <a:r>
              <a:rPr lang="en-US" alt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Cyrl-RS" alt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 као у </a:t>
            </a:r>
            <a:r>
              <a:rPr lang="en-US" altLang="sr-Latn-RS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Ph.Jug</a:t>
            </a:r>
            <a:r>
              <a:rPr lang="en-US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V + </a:t>
            </a:r>
            <a:r>
              <a:rPr lang="sr-Cyrl-RS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Уједначеност дозних јединица)</a:t>
            </a:r>
            <a:endParaRPr lang="sr-Latn-CS" altLang="sr-Latn-R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RS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AC5C46-271F-4570-B1DD-D5623F781D56}" type="slidenum">
              <a:rPr lang="en-US" altLang="sr-Latn-RS" smtClean="0"/>
              <a:pPr>
                <a:defRPr/>
              </a:pPr>
              <a:t>52</a:t>
            </a:fld>
            <a:endParaRPr lang="en-US" altLang="sr-Latn-RS"/>
          </a:p>
        </p:txBody>
      </p:sp>
    </p:spTree>
    <p:extLst>
      <p:ext uri="{BB962C8B-B14F-4D97-AF65-F5344CB8AC3E}">
        <p14:creationId xmlns="" xmlns:p14="http://schemas.microsoft.com/office/powerpoint/2010/main" val="24814181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>
            <a:extLst>
              <a:ext uri="{FF2B5EF4-FFF2-40B4-BE49-F238E27FC236}">
                <a16:creationId xmlns="" xmlns:a16="http://schemas.microsoft.com/office/drawing/2014/main" id="{8FEE2E2D-496D-43DA-BEBB-785A23215F9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79650" y="188913"/>
            <a:ext cx="8015288" cy="1143000"/>
          </a:xfrm>
        </p:spPr>
        <p:txBody>
          <a:bodyPr rtlCol="0">
            <a:normAutofit fontScale="90000"/>
          </a:bodyPr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Испитивање уједначености садржаја лековите супстанце</a:t>
            </a:r>
            <a:endParaRPr lang="sr-Latn-C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1763714" y="1125538"/>
            <a:ext cx="8796337" cy="5543550"/>
          </a:xfrm>
        </p:spPr>
        <p:txBody>
          <a:bodyPr/>
          <a:lstStyle/>
          <a:p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Заснива се на појединачном одређивању садржаја лековите супстанце у одређеном броју узорака</a:t>
            </a:r>
          </a:p>
          <a:p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циљу доказивања да је појединачни садржај унутар постављених граница, у односу на просечни садржај узорка.</a:t>
            </a:r>
          </a:p>
          <a:p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Испитивања се изводе код капсула које садрже:</a:t>
            </a:r>
          </a:p>
          <a:p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 2 мг лековите супстанце</a:t>
            </a:r>
          </a:p>
          <a:p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 2% лековите супстанце у односу на укупну масу.</a:t>
            </a:r>
          </a:p>
          <a:p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Ова испитивања се не изводе код препарата који садрже мултивитамине и олигоелементе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582412-A0B5-4AD6-B85E-512F96CA2038}" type="slidenum">
              <a:rPr lang="en-US" altLang="sr-Latn-RS" smtClean="0"/>
              <a:pPr>
                <a:defRPr/>
              </a:pPr>
              <a:t>53</a:t>
            </a:fld>
            <a:endParaRPr lang="en-US" altLang="sr-Latn-RS"/>
          </a:p>
        </p:txBody>
      </p:sp>
    </p:spTree>
    <p:extLst>
      <p:ext uri="{BB962C8B-B14F-4D97-AF65-F5344CB8AC3E}">
        <p14:creationId xmlns="" xmlns:p14="http://schemas.microsoft.com/office/powerpoint/2010/main" val="32490876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>
            <a:extLst>
              <a:ext uri="{FF2B5EF4-FFF2-40B4-BE49-F238E27FC236}">
                <a16:creationId xmlns="" xmlns:a16="http://schemas.microsoft.com/office/drawing/2014/main" id="{3CF8EA05-AF1E-4528-BE78-8E5AFC27EC8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40509" y="879475"/>
            <a:ext cx="9144000" cy="5978525"/>
          </a:xfrm>
        </p:spPr>
        <p:txBody>
          <a:bodyPr>
            <a:normAutofit fontScale="92500" lnSpcReduction="20000"/>
          </a:bodyPr>
          <a:lstStyle/>
          <a:p>
            <a:pPr algn="just">
              <a:defRPr/>
            </a:pPr>
            <a:r>
              <a:rPr lang="sr-Cyrl-RS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Одговарајућим аналитичким поступком појединачно се одреди садржај активне супстанце у 10 дозираних јединица и израчуна просечан садржај:</a:t>
            </a:r>
          </a:p>
          <a:p>
            <a:pPr algn="just">
              <a:defRPr/>
            </a:pPr>
            <a:r>
              <a:rPr lang="sr-Cyrl-RS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Препарат задовољава захтеве испитивања, ако је:</a:t>
            </a:r>
          </a:p>
          <a:p>
            <a:pPr algn="just">
              <a:defRPr/>
            </a:pPr>
            <a:r>
              <a:rPr lang="sr-Cyrl-RS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Највише један појединачни садржај мањи од 85% или већи од 115% од просечног садржаја,</a:t>
            </a:r>
          </a:p>
          <a:p>
            <a:pPr algn="just">
              <a:defRPr/>
            </a:pPr>
            <a:r>
              <a:rPr lang="sr-Cyrl-RS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Сви појединачни садржаји у границама 75 – 125 % просечног садржаја.</a:t>
            </a:r>
          </a:p>
          <a:p>
            <a:pPr algn="just">
              <a:defRPr/>
            </a:pPr>
            <a:r>
              <a:rPr lang="sr-Cyrl-RS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Уколико се одреде два или три појединачна садржаја изван граница од 85-115%, али унутар граница од 75-125%, испитивање се понавља са нових 20 капсула. </a:t>
            </a:r>
          </a:p>
          <a:p>
            <a:pPr algn="just">
              <a:defRPr/>
            </a:pPr>
            <a:r>
              <a:rPr lang="sr-Cyrl-RS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Препарат задовољава захтеве испитивања ако су не више од три појединачна садржаја од укупно тридесет испитиваних узорака изван граница од 85-115% од просечног садржаја, а ниједан није изван граница од 75-125%.</a:t>
            </a:r>
          </a:p>
          <a:p>
            <a:pPr algn="just">
              <a:defRPr/>
            </a:pPr>
            <a:endParaRPr lang="sr-Cyrl-RS" altLang="sr-Latn-R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BBA806-D79C-4D9E-981E-EB8BE679BF96}" type="slidenum">
              <a:rPr lang="en-US" altLang="sr-Latn-RS" smtClean="0"/>
              <a:pPr>
                <a:defRPr/>
              </a:pPr>
              <a:t>54</a:t>
            </a:fld>
            <a:endParaRPr lang="en-US" altLang="sr-Latn-RS"/>
          </a:p>
        </p:txBody>
      </p:sp>
    </p:spTree>
    <p:extLst>
      <p:ext uri="{BB962C8B-B14F-4D97-AF65-F5344CB8AC3E}">
        <p14:creationId xmlns="" xmlns:p14="http://schemas.microsoft.com/office/powerpoint/2010/main" val="39356381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3"/>
          <p:cNvSpPr>
            <a:spLocks noGrp="1" noChangeArrowheads="1"/>
          </p:cNvSpPr>
          <p:nvPr>
            <p:ph idx="1"/>
          </p:nvPr>
        </p:nvSpPr>
        <p:spPr>
          <a:xfrm>
            <a:off x="1524001" y="115888"/>
            <a:ext cx="8951913" cy="5797550"/>
          </a:xfrm>
        </p:spPr>
        <p:txBody>
          <a:bodyPr/>
          <a:lstStyle/>
          <a:p>
            <a:pPr eaLnBrk="1" hangingPunct="1"/>
            <a:endParaRPr lang="sr-Latn-CS" altLang="sr-Latn-R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неуједначеност садржаја лековите супстанце утичу:</a:t>
            </a:r>
          </a:p>
          <a:p>
            <a:endParaRPr lang="ru-RU" altLang="sr-Latn-R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Неједнака дистрибуција лековите супстанце у маси за пуњење капсула (проблем мешања прашка)</a:t>
            </a:r>
          </a:p>
          <a:p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Раслојавање садржаја капсула при пуњењу</a:t>
            </a:r>
          </a:p>
          <a:p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Варирање масе капсула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6D1857-503B-4E98-88FD-4F39E57C201A}" type="slidenum">
              <a:rPr lang="en-US" altLang="sr-Latn-RS" smtClean="0"/>
              <a:pPr>
                <a:defRPr/>
              </a:pPr>
              <a:t>55</a:t>
            </a:fld>
            <a:endParaRPr lang="en-US" altLang="sr-Latn-RS"/>
          </a:p>
        </p:txBody>
      </p:sp>
    </p:spTree>
    <p:extLst>
      <p:ext uri="{BB962C8B-B14F-4D97-AF65-F5344CB8AC3E}">
        <p14:creationId xmlns="" xmlns:p14="http://schemas.microsoft.com/office/powerpoint/2010/main" val="33117704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26" y="69850"/>
            <a:ext cx="7686675" cy="1384300"/>
          </a:xfrm>
        </p:spPr>
        <p:txBody>
          <a:bodyPr/>
          <a:lstStyle/>
          <a:p>
            <a:pPr algn="ctr"/>
            <a:r>
              <a:rPr lang="sr-Cyrl-RS" altLang="sr-Latn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Испитивање варирања масе</a:t>
            </a:r>
            <a:endParaRPr lang="sr-Latn-CS" altLang="sr-Latn-RS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>
          <a:xfrm>
            <a:off x="1703388" y="908050"/>
            <a:ext cx="8736012" cy="5761038"/>
          </a:xfrm>
        </p:spPr>
        <p:txBody>
          <a:bodyPr/>
          <a:lstStyle/>
          <a:p>
            <a:pPr algn="just"/>
            <a:r>
              <a:rPr lang="sr-Cyrl-RS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Омогућава оријентациону проверу тачности дозирања капсула, нарочито за препарате код којих највећи део чини лековита супстанца (90 – 95%).</a:t>
            </a:r>
          </a:p>
          <a:p>
            <a:pPr algn="just"/>
            <a:r>
              <a:rPr lang="sr-Cyrl-RS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Варирање масе у дозвољеним границама не гарантује уједначеност садржаја, али велико варирање масе, искључује добру уједначеност</a:t>
            </a:r>
          </a:p>
          <a:p>
            <a:pPr algn="just"/>
            <a:r>
              <a:rPr lang="sr-Cyrl-RS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Одређује се са 20 случајно одабраних капсула: измери се појединачни садржај свих капсула; маса садржаја капсуле једнака је разлици интактне капсуле и масе омотача.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3625AF-40E2-4B82-AF57-41F393853F61}" type="slidenum">
              <a:rPr lang="en-US" altLang="sr-Latn-RS" smtClean="0"/>
              <a:pPr>
                <a:defRPr/>
              </a:pPr>
              <a:t>56</a:t>
            </a:fld>
            <a:endParaRPr lang="en-US" altLang="sr-Latn-RS"/>
          </a:p>
        </p:txBody>
      </p:sp>
    </p:spTree>
    <p:extLst>
      <p:ext uri="{BB962C8B-B14F-4D97-AF65-F5344CB8AC3E}">
        <p14:creationId xmlns="" xmlns:p14="http://schemas.microsoft.com/office/powerpoint/2010/main" val="22431817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188913"/>
            <a:ext cx="8229600" cy="1384300"/>
          </a:xfrm>
        </p:spPr>
        <p:txBody>
          <a:bodyPr/>
          <a:lstStyle/>
          <a:p>
            <a:pPr algn="ctr"/>
            <a:r>
              <a:rPr lang="ru-RU" altLang="sr-Latn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Дозвољена варирања масе капсула по </a:t>
            </a:r>
            <a:r>
              <a:rPr lang="sr-Latn-CS" altLang="sr-Latn-R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PH.JUG.V</a:t>
            </a:r>
          </a:p>
        </p:txBody>
      </p:sp>
      <p:graphicFrame>
        <p:nvGraphicFramePr>
          <p:cNvPr id="131075" name="Group 3">
            <a:extLst>
              <a:ext uri="{FF2B5EF4-FFF2-40B4-BE49-F238E27FC236}">
                <a16:creationId xmlns="" xmlns:a16="http://schemas.microsoft.com/office/drawing/2014/main" id="{7204DD32-954E-4054-9FD0-0743139E6E6B}"/>
              </a:ext>
            </a:extLst>
          </p:cNvPr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="" xmlns:p14="http://schemas.microsoft.com/office/powerpoint/2010/main" val="3484045569"/>
              </p:ext>
            </p:extLst>
          </p:nvPr>
        </p:nvGraphicFramePr>
        <p:xfrm>
          <a:off x="1460211" y="3928918"/>
          <a:ext cx="8496300" cy="2998788"/>
        </p:xfrm>
        <a:graphic>
          <a:graphicData uri="http://schemas.openxmlformats.org/drawingml/2006/table">
            <a:tbl>
              <a:tblPr/>
              <a:tblGrid>
                <a:gridCol w="272945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88426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88258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72672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Лековити</a:t>
                      </a:r>
                      <a:r>
                        <a:rPr kumimoji="0" lang="sr-Latn-C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sr-Cyrl-R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препарат</a:t>
                      </a:r>
                      <a:endParaRPr kumimoji="0" lang="sr-Latn-C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04" marB="457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Просечна</a:t>
                      </a:r>
                      <a:r>
                        <a:rPr kumimoji="0" lang="sr-Latn-C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sr-Cyrl-R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маса</a:t>
                      </a:r>
                      <a:endParaRPr kumimoji="0" lang="sr-Latn-C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% </a:t>
                      </a:r>
                      <a:r>
                        <a:rPr kumimoji="0" lang="sr-Cyrl-R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одступања</a:t>
                      </a:r>
                      <a:endParaRPr kumimoji="0" lang="sr-Latn-C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27206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Times New Roman" pitchFamily="18" charset="0"/>
                        </a:rPr>
                        <a:t>Капсуле</a:t>
                      </a:r>
                      <a:r>
                        <a:rPr kumimoji="0" lang="sr-Latn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endParaRPr kumimoji="0" lang="sr-Latn-C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FF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04" marB="457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Times New Roman" pitchFamily="18" charset="0"/>
                        </a:rPr>
                        <a:t>Мање</a:t>
                      </a:r>
                      <a:r>
                        <a:rPr kumimoji="0" lang="sr-Latn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Times New Roman" pitchFamily="18" charset="0"/>
                        </a:rPr>
                        <a:t>од</a:t>
                      </a:r>
                      <a:r>
                        <a:rPr kumimoji="0" lang="sr-Latn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sr-Latn-C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Times New Roman" pitchFamily="18" charset="0"/>
                        </a:rPr>
                        <a:t>300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Times New Roman" pitchFamily="18" charset="0"/>
                        </a:rPr>
                        <a:t>mg</a:t>
                      </a:r>
                      <a:endParaRPr kumimoji="0" lang="sr-Latn-C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FF99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Times New Roman" pitchFamily="18" charset="0"/>
                        </a:rPr>
                        <a:t>300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Times New Roman" pitchFamily="18" charset="0"/>
                        </a:rPr>
                        <a:t>mg</a:t>
                      </a:r>
                      <a:r>
                        <a:rPr kumimoji="0" lang="sr-Latn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Times New Roman" pitchFamily="18" charset="0"/>
                        </a:rPr>
                        <a:t>и</a:t>
                      </a:r>
                      <a:r>
                        <a:rPr kumimoji="0" lang="sr-Latn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Times New Roman" pitchFamily="18" charset="0"/>
                        </a:rPr>
                        <a:t>више</a:t>
                      </a:r>
                      <a:endParaRPr kumimoji="0" lang="sr-Latn-C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FF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Times New Roman" pitchFamily="18" charset="0"/>
                        </a:rPr>
                        <a:t>7,5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9409" name="Text Box 17"/>
          <p:cNvSpPr txBox="1">
            <a:spLocks noChangeArrowheads="1"/>
          </p:cNvSpPr>
          <p:nvPr/>
        </p:nvSpPr>
        <p:spPr bwMode="auto">
          <a:xfrm>
            <a:off x="1534102" y="1218911"/>
            <a:ext cx="8496300" cy="3022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</a:pPr>
            <a:r>
              <a:rPr lang="ru-RU" alt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Израчуна </a:t>
            </a:r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 средња вредност измерених маса капсула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</a:pPr>
            <a:r>
              <a:rPr lang="ru-RU" alt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Само </a:t>
            </a:r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две вредности смеју одступати више од дозвољеног % одступања датог у табели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</a:pPr>
            <a:r>
              <a:rPr lang="ru-RU" alt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Ниједна </a:t>
            </a:r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вредност не сме одступати више од двоструке вредности дозвољеног % одступања.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CS" altLang="sr-Latn-R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645EB3-94BE-4744-934F-8D7E68F5D4F5}" type="slidenum">
              <a:rPr lang="en-US" altLang="sr-Latn-RS" smtClean="0"/>
              <a:pPr>
                <a:defRPr/>
              </a:pPr>
              <a:t>57</a:t>
            </a:fld>
            <a:endParaRPr lang="en-US" altLang="sr-Latn-RS"/>
          </a:p>
        </p:txBody>
      </p:sp>
    </p:spTree>
    <p:extLst>
      <p:ext uri="{BB962C8B-B14F-4D97-AF65-F5344CB8AC3E}">
        <p14:creationId xmlns="" xmlns:p14="http://schemas.microsoft.com/office/powerpoint/2010/main" val="23241097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2382838" y="57150"/>
            <a:ext cx="8267700" cy="1143000"/>
          </a:xfrm>
        </p:spPr>
        <p:txBody>
          <a:bodyPr/>
          <a:lstStyle/>
          <a:p>
            <a:pPr algn="ctr"/>
            <a:r>
              <a:rPr lang="sr-Cyrl-RS" altLang="sr-Latn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Испитивање распадљивости капсула</a:t>
            </a:r>
            <a:endParaRPr lang="sr-Latn-CS" altLang="sr-Latn-RS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981076"/>
            <a:ext cx="9126538" cy="5688013"/>
          </a:xfrm>
        </p:spPr>
        <p:txBody>
          <a:bodyPr>
            <a:normAutofit lnSpcReduction="10000"/>
          </a:bodyPr>
          <a:lstStyle/>
          <a:p>
            <a:pPr algn="just"/>
            <a:endParaRPr lang="ru-RU" altLang="sr-Latn-R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Предуслов за растварање лековите супстанце је распадање капсуле како би се ослободила и растварањем у телесним течностима била биолошки расположива.</a:t>
            </a:r>
          </a:p>
          <a:p>
            <a:pPr algn="just"/>
            <a:endParaRPr lang="ru-RU" altLang="sr-Latn-R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Испитивањем распадљивости капсула одређује се да ли се капсуле распадају у прописаном времену, по одређеним </a:t>
            </a:r>
            <a:r>
              <a:rPr lang="ru-RU" alt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експ</a:t>
            </a:r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условима, када се ставе у одређени медијум.</a:t>
            </a:r>
          </a:p>
          <a:p>
            <a:pPr algn="just"/>
            <a:endParaRPr lang="ru-RU" altLang="sr-Latn-R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sr-Latn-RS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altLang="sr-Latn-RS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sr-Latn-RS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vitro</a:t>
            </a:r>
            <a:r>
              <a:rPr lang="ru-RU" altLang="sr-Latn-RS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 симулирају услове у ГИТ-у.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4CBC60-F126-49EC-830D-B8206BC517AE}" type="slidenum">
              <a:rPr lang="en-US" altLang="sr-Latn-RS" smtClean="0"/>
              <a:pPr>
                <a:defRPr/>
              </a:pPr>
              <a:t>58</a:t>
            </a:fld>
            <a:endParaRPr lang="en-US" altLang="sr-Latn-RS"/>
          </a:p>
        </p:txBody>
      </p:sp>
    </p:spTree>
    <p:extLst>
      <p:ext uri="{BB962C8B-B14F-4D97-AF65-F5344CB8AC3E}">
        <p14:creationId xmlns="" xmlns:p14="http://schemas.microsoft.com/office/powerpoint/2010/main" val="17297311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188914"/>
            <a:ext cx="8915400" cy="5907087"/>
          </a:xfrm>
        </p:spPr>
        <p:txBody>
          <a:bodyPr/>
          <a:lstStyle/>
          <a:p>
            <a:pPr lvl="1"/>
            <a:endParaRPr lang="ru-RU" altLang="sr-Latn-RS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altLang="sr-Latn-R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Испитивање се изводи са 6 капсула.</a:t>
            </a:r>
          </a:p>
          <a:p>
            <a:pPr lvl="1"/>
            <a:r>
              <a:rPr lang="ru-RU" altLang="sr-Latn-R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Уређај се састоји од носача са 6 цеви чије је дно жичано сито.</a:t>
            </a:r>
          </a:p>
          <a:p>
            <a:pPr lvl="1"/>
            <a:r>
              <a:rPr lang="ru-RU" altLang="sr-Latn-R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сваку цев се стави по једна капсула</a:t>
            </a:r>
          </a:p>
          <a:p>
            <a:pPr lvl="1"/>
            <a:r>
              <a:rPr lang="ru-RU" altLang="sr-Latn-R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Носач се закачи за посуду која садржи медијум за испитивање распадљивости </a:t>
            </a:r>
          </a:p>
          <a:p>
            <a:pPr lvl="1"/>
            <a:r>
              <a:rPr lang="ru-RU" altLang="sr-Latn-R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Као течни медијум користи се вода, или 0,1М </a:t>
            </a:r>
            <a:r>
              <a:rPr lang="en-US" altLang="sr-Latn-RS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HCl</a:t>
            </a:r>
            <a:r>
              <a:rPr lang="ru-RU" altLang="sr-Latn-RS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sr-Latn-R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вештачки желудачни сок или раствор фосфатног пуфера </a:t>
            </a:r>
            <a:r>
              <a:rPr lang="en-US" altLang="sr-Latn-R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ru-RU" altLang="sr-Latn-RS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sr-Latn-R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6,8 и термостатира на 37 – 38 </a:t>
            </a:r>
            <a:r>
              <a:rPr lang="ru-RU" altLang="sr-Latn-RS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r>
              <a:rPr lang="en-US" altLang="sr-Latn-RS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altLang="sr-Latn-RS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Latn-CS" altLang="sr-Latn-RS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601FCF-2D6C-41B9-A09A-48AA4382D140}" type="slidenum">
              <a:rPr lang="en-US" altLang="sr-Latn-RS" smtClean="0"/>
              <a:pPr>
                <a:defRPr/>
              </a:pPr>
              <a:t>59</a:t>
            </a:fld>
            <a:endParaRPr lang="en-US" altLang="sr-Latn-RS"/>
          </a:p>
        </p:txBody>
      </p:sp>
    </p:spTree>
    <p:extLst>
      <p:ext uri="{BB962C8B-B14F-4D97-AF65-F5344CB8AC3E}">
        <p14:creationId xmlns="" xmlns:p14="http://schemas.microsoft.com/office/powerpoint/2010/main" val="672720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FB2A897-1D97-470A-BC5F-021F4957C2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4958" y="156238"/>
            <a:ext cx="10393939" cy="1320800"/>
          </a:xfrm>
        </p:spPr>
        <p:txBody>
          <a:bodyPr/>
          <a:lstStyle/>
          <a:p>
            <a:r>
              <a:rPr lang="sr-Cyrl-RS" dirty="0">
                <a:solidFill>
                  <a:srgbClr val="002060"/>
                </a:solidFill>
              </a:rPr>
              <a:t>Предности капсулирања лековите супстанце</a:t>
            </a:r>
            <a:endParaRPr lang="sr-Latn-RS" dirty="0">
              <a:solidFill>
                <a:srgbClr val="00206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829D9BA-3BA7-43BA-9081-CD4EBD7DC7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79" y="886264"/>
            <a:ext cx="11380763" cy="5971735"/>
          </a:xfrm>
        </p:spPr>
        <p:txBody>
          <a:bodyPr>
            <a:normAutofit lnSpcReduction="10000"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Тачно дозирање лека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Могућност прописивања појединачних или комбинације лекова у тачно одређеној дози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Брза либерација лековите супстанце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Могућност утицаја на место, брзину ослобађања и дужину деловања (гастрорезистентне и капсуле са модификованим ослобађањем)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Већа биолошка расположивост у односу на таблете јер се у изради капсула користе минималне количине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екципијенаса и мали притисак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компримовање материјала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Заштита лека од утицаја светлости, прашине бактерија, влаге...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Маскирање непријатног укуса и мириса лека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Лако се гутају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7327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2351088" y="188913"/>
            <a:ext cx="77279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altLang="sr-Latn-RS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Распадљивост капсула по </a:t>
            </a:r>
            <a:r>
              <a:rPr lang="sr-Latn-CS" altLang="sr-Latn-RS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PH.JUG.V</a:t>
            </a:r>
            <a:endParaRPr lang="sr-Latn-CS" altLang="sr-Latn-R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4156" name="Group 12">
            <a:extLst>
              <a:ext uri="{FF2B5EF4-FFF2-40B4-BE49-F238E27FC236}">
                <a16:creationId xmlns="" xmlns:a16="http://schemas.microsoft.com/office/drawing/2014/main" id="{E1FFE54D-3E03-4286-96DF-7DB9BE9C2544}"/>
              </a:ext>
            </a:extLst>
          </p:cNvPr>
          <p:cNvGraphicFramePr>
            <a:graphicFrameLocks noGrp="1"/>
          </p:cNvGraphicFramePr>
          <p:nvPr>
            <p:ph type="tbl" idx="1"/>
          </p:nvPr>
        </p:nvGraphicFramePr>
        <p:xfrm>
          <a:off x="1774826" y="1916113"/>
          <a:ext cx="8893175" cy="2965450"/>
        </p:xfrm>
        <a:graphic>
          <a:graphicData uri="http://schemas.openxmlformats.org/drawingml/2006/table">
            <a:tbl>
              <a:tblPr/>
              <a:tblGrid>
                <a:gridCol w="889317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04479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400" b="0" i="0" u="sng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Lekoviti oblik</a:t>
                      </a:r>
                      <a:r>
                        <a:rPr kumimoji="0" lang="sr-Latn-C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        </a:t>
                      </a:r>
                      <a:r>
                        <a:rPr kumimoji="0" lang="sr-Latn-CS" sz="2400" b="0" i="0" u="sng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Količina uzorka</a:t>
                      </a:r>
                      <a:r>
                        <a:rPr kumimoji="0" lang="sr-Latn-C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            </a:t>
                      </a:r>
                      <a:r>
                        <a:rPr kumimoji="0" lang="sr-Latn-CS" sz="2400" b="0" i="0" u="sng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Vreme raspadljivosti u</a:t>
                      </a:r>
                      <a:r>
                        <a:rPr kumimoji="0" lang="sr-Latn-C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                     </a:t>
                      </a:r>
                      <a:r>
                        <a:rPr kumimoji="0" lang="sr-Latn-C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Times New Roman" pitchFamily="18" charset="0"/>
                        </a:rPr>
                        <a:t>ukupna       u 1 cevi            vodi    0,1M HCl  Fosf.puf</a:t>
                      </a:r>
                      <a:r>
                        <a:rPr kumimoji="0" lang="sr-Latn-C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</a:rPr>
                        <a:t>.</a:t>
                      </a:r>
                    </a:p>
                  </a:txBody>
                  <a:tcPr marL="91447" marR="91447"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2065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Tvrde kapsule         6               1                30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‘</a:t>
                      </a:r>
                      <a:r>
                        <a:rPr kumimoji="0" lang="sr-Latn-C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     </a:t>
                      </a:r>
                      <a:r>
                        <a:rPr kumimoji="0" lang="sr-Latn-C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30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‘</a:t>
                      </a:r>
                      <a:endParaRPr kumimoji="0" lang="sr-Latn-C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Meke kapsule         6                1                </a:t>
                      </a:r>
                      <a:r>
                        <a:rPr kumimoji="0" lang="sr-Latn-C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30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' </a:t>
                      </a:r>
                      <a:r>
                        <a:rPr kumimoji="0" lang="sr-Latn-C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    </a:t>
                      </a:r>
                      <a:r>
                        <a:rPr kumimoji="0" lang="sr-Latn-C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30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‘</a:t>
                      </a:r>
                      <a:endParaRPr kumimoji="0" lang="sr-Latn-C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Gastrorez.kaps.      6                1                                  2h           6</a:t>
                      </a:r>
                      <a:r>
                        <a:rPr kumimoji="0" lang="sr-Latn-C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‘</a:t>
                      </a:r>
                      <a:endParaRPr kumimoji="0" lang="sr-Latn-C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Rektalne kaps.        3                1                </a:t>
                      </a:r>
                      <a:r>
                        <a:rPr kumimoji="0" lang="sr-Latn-C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30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' </a:t>
                      </a:r>
                      <a:r>
                        <a:rPr kumimoji="0" lang="sr-Latn-C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     </a:t>
                      </a:r>
                      <a:r>
                        <a:rPr kumimoji="0" lang="sr-Latn-C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30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'</a:t>
                      </a:r>
                      <a:endParaRPr kumimoji="0" lang="sr-Latn-C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Vaginalne kaps.      3                1                </a:t>
                      </a:r>
                      <a:r>
                        <a:rPr kumimoji="0" lang="sr-Latn-C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30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' </a:t>
                      </a:r>
                      <a:r>
                        <a:rPr kumimoji="0" lang="sr-Latn-C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     </a:t>
                      </a:r>
                      <a:r>
                        <a:rPr kumimoji="0" lang="sr-Latn-C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30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'</a:t>
                      </a:r>
                    </a:p>
                  </a:txBody>
                  <a:tcPr marL="91447" marR="91447"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6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25754C-72BA-4D75-B6B5-868152DC91F7}" type="slidenum">
              <a:rPr lang="en-US" altLang="sr-Latn-RS" smtClean="0"/>
              <a:pPr>
                <a:defRPr/>
              </a:pPr>
              <a:t>60</a:t>
            </a:fld>
            <a:endParaRPr lang="en-US" altLang="sr-Latn-RS"/>
          </a:p>
        </p:txBody>
      </p:sp>
    </p:spTree>
    <p:extLst>
      <p:ext uri="{BB962C8B-B14F-4D97-AF65-F5344CB8AC3E}">
        <p14:creationId xmlns="" xmlns:p14="http://schemas.microsoft.com/office/powerpoint/2010/main" val="38206068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2640014" y="190500"/>
            <a:ext cx="7546975" cy="1143000"/>
          </a:xfrm>
        </p:spPr>
        <p:txBody>
          <a:bodyPr/>
          <a:lstStyle/>
          <a:p>
            <a:pPr algn="ctr"/>
            <a:r>
              <a:rPr lang="sr-Cyrl-RS" altLang="sr-Latn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Распадљивост </a:t>
            </a:r>
            <a:r>
              <a:rPr lang="sr-Cyrl-RS" altLang="sr-Latn-R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капсула</a:t>
            </a:r>
            <a:endParaRPr lang="sr-Latn-CS" altLang="sr-Latn-RS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>
          <a:xfrm>
            <a:off x="1631950" y="765176"/>
            <a:ext cx="8807450" cy="5330825"/>
          </a:xfrm>
        </p:spPr>
        <p:txBody>
          <a:bodyPr>
            <a:normAutofit lnSpcReduction="10000"/>
          </a:bodyPr>
          <a:lstStyle/>
          <a:p>
            <a:pPr eaLnBrk="1" hangingPunct="1"/>
            <a:endParaRPr lang="sr-Latn-CS" altLang="sr-Latn-R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Капсуле задовољавају захтеве уколико се свих 6 капсула распало у прописаном времену.</a:t>
            </a:r>
          </a:p>
          <a:p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Распадање – дезинтеграција капсула подразумева да:</a:t>
            </a:r>
          </a:p>
          <a:p>
            <a:endParaRPr lang="ru-RU" altLang="sr-Latn-R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Нема остатка на жичаном ситу апаратуре</a:t>
            </a:r>
          </a:p>
          <a:p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Ако има остатака, они се састоје од мекане масе која може да прође кроз сито благим притиском стакленим штапићем</a:t>
            </a:r>
          </a:p>
          <a:p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Уколико на ситу заостају само делови омотача капсула</a:t>
            </a:r>
            <a:r>
              <a:rPr lang="sr-Latn-CS" alt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Latn-CS" altLang="sr-Latn-R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681E4F-FB04-4D92-AD5A-72CC5CF79E22}" type="slidenum">
              <a:rPr lang="en-US" altLang="sr-Latn-RS" smtClean="0"/>
              <a:pPr>
                <a:defRPr/>
              </a:pPr>
              <a:t>61</a:t>
            </a:fld>
            <a:endParaRPr lang="en-US" altLang="sr-Latn-RS"/>
          </a:p>
        </p:txBody>
      </p:sp>
    </p:spTree>
    <p:extLst>
      <p:ext uri="{BB962C8B-B14F-4D97-AF65-F5344CB8AC3E}">
        <p14:creationId xmlns="" xmlns:p14="http://schemas.microsoft.com/office/powerpoint/2010/main" val="15069094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3"/>
          <p:cNvSpPr>
            <a:spLocks noGrp="1" noChangeArrowheads="1"/>
          </p:cNvSpPr>
          <p:nvPr>
            <p:ph idx="1"/>
          </p:nvPr>
        </p:nvSpPr>
        <p:spPr>
          <a:xfrm>
            <a:off x="1631950" y="188914"/>
            <a:ext cx="9036050" cy="6480175"/>
          </a:xfrm>
        </p:spPr>
        <p:txBody>
          <a:bodyPr/>
          <a:lstStyle/>
          <a:p>
            <a:pPr algn="just"/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распадљивост капсула утичу:</a:t>
            </a:r>
          </a:p>
          <a:p>
            <a:pPr algn="just"/>
            <a:endParaRPr lang="ru-RU" altLang="sr-Latn-R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Аналитички фактори:</a:t>
            </a:r>
          </a:p>
          <a:p>
            <a:pPr algn="just"/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Уређај за испитивање</a:t>
            </a:r>
          </a:p>
          <a:p>
            <a:pPr algn="just"/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Температура, медијум за испитивање</a:t>
            </a:r>
          </a:p>
          <a:p>
            <a:pPr algn="just"/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Очитавање времена (људски фактор)</a:t>
            </a:r>
          </a:p>
          <a:p>
            <a:pPr algn="just"/>
            <a:endParaRPr lang="ru-RU" altLang="sr-Latn-R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Технолошки фактори:</a:t>
            </a:r>
          </a:p>
          <a:p>
            <a:pPr algn="just"/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Природа лек.супст</a:t>
            </a:r>
            <a:r>
              <a:rPr lang="ru-RU" alt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 </a:t>
            </a:r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пуниоца</a:t>
            </a:r>
          </a:p>
          <a:p>
            <a:pPr algn="just"/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Врста и количина средства за распадање </a:t>
            </a:r>
          </a:p>
          <a:p>
            <a:pPr algn="just"/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Сила компресије при пуњењу</a:t>
            </a:r>
          </a:p>
          <a:p>
            <a:pPr algn="just"/>
            <a:endParaRPr lang="ru-RU" altLang="sr-Latn-R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F3EFA0-739A-4EA3-AF42-993F7ACBAFF9}" type="slidenum">
              <a:rPr lang="en-US" altLang="sr-Latn-RS" smtClean="0"/>
              <a:pPr>
                <a:defRPr/>
              </a:pPr>
              <a:t>62</a:t>
            </a:fld>
            <a:endParaRPr lang="en-US" altLang="sr-Latn-RS"/>
          </a:p>
        </p:txBody>
      </p:sp>
    </p:spTree>
    <p:extLst>
      <p:ext uri="{BB962C8B-B14F-4D97-AF65-F5344CB8AC3E}">
        <p14:creationId xmlns="" xmlns:p14="http://schemas.microsoft.com/office/powerpoint/2010/main" val="17558148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835" y="443345"/>
            <a:ext cx="7439025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sr-Cyrl-RS" altLang="sr-Latn-R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Cyrl-RS" altLang="sr-Latn-R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altLang="sr-Latn-R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Распадљивост </a:t>
            </a:r>
            <a:r>
              <a:rPr lang="sr-Cyrl-RS" altLang="sr-Latn-R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капсула</a:t>
            </a:r>
            <a:endParaRPr lang="sr-Latn-CS" altLang="sr-Latn-RS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>
          <a:xfrm>
            <a:off x="1774826" y="2060575"/>
            <a:ext cx="7546975" cy="4114800"/>
          </a:xfrm>
        </p:spPr>
        <p:txBody>
          <a:bodyPr/>
          <a:lstStyle/>
          <a:p>
            <a:pPr lvl="2" algn="ctr">
              <a:buNone/>
            </a:pPr>
            <a:r>
              <a:rPr lang="ru-RU" altLang="sr-Latn-R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Ако је у монографији прописано испитивање брзине растварања лековите супстанце испитивање распадљивости се не </a:t>
            </a:r>
            <a:r>
              <a:rPr lang="ru-RU" altLang="sr-Latn-R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ради </a:t>
            </a:r>
            <a:r>
              <a:rPr lang="sr-Latn-CS" altLang="sr-Latn-R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(PH.JUG.V</a:t>
            </a:r>
            <a:r>
              <a:rPr lang="sr-Latn-CS" altLang="sr-Latn-R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457311-1A96-495B-ADA5-8CA68BEA12D7}" type="slidenum">
              <a:rPr lang="en-US" altLang="sr-Latn-RS" smtClean="0"/>
              <a:pPr>
                <a:defRPr/>
              </a:pPr>
              <a:t>63</a:t>
            </a:fld>
            <a:endParaRPr lang="en-US" altLang="sr-Latn-RS"/>
          </a:p>
        </p:txBody>
      </p:sp>
    </p:spTree>
    <p:extLst>
      <p:ext uri="{BB962C8B-B14F-4D97-AF65-F5344CB8AC3E}">
        <p14:creationId xmlns="" xmlns:p14="http://schemas.microsoft.com/office/powerpoint/2010/main" val="36494949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2009775" y="190500"/>
            <a:ext cx="81597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altLang="sr-Latn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Испитивање растварања лековите </a:t>
            </a:r>
            <a:r>
              <a:rPr lang="sr-Cyrl-RS" altLang="sr-Latn-R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супстанце </a:t>
            </a:r>
            <a:r>
              <a:rPr lang="sr-Latn-CS" altLang="sr-Latn-RS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Latn-CS" altLang="sr-Latn-RS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Dissolution test</a:t>
            </a:r>
            <a:r>
              <a:rPr lang="sr-Latn-CS" altLang="sr-Latn-RS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idx="1"/>
          </p:nvPr>
        </p:nvSpPr>
        <p:spPr>
          <a:xfrm>
            <a:off x="1739900" y="1981200"/>
            <a:ext cx="8699500" cy="4114800"/>
          </a:xfrm>
        </p:spPr>
        <p:txBody>
          <a:bodyPr/>
          <a:lstStyle/>
          <a:p>
            <a:pPr algn="just"/>
            <a:r>
              <a:rPr lang="sr-Cyrl-RS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Испитивање распадљивости није гаранција ослобађања лековите супстанце.</a:t>
            </a:r>
          </a:p>
          <a:p>
            <a:pPr algn="just"/>
            <a:r>
              <a:rPr lang="sr-Cyrl-RS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брзину ослобађања лек.супст. утичу позитивни и негативни фактори:</a:t>
            </a:r>
          </a:p>
          <a:p>
            <a:pPr algn="just"/>
            <a:r>
              <a:rPr lang="sr-Cyrl-RS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Позитивни фактори: 1) одговарајући облик соли лек.супст.; 2) одговарајући степен дисперзитета; 3) одговарајућа гранулација; 4) погодна средства за допуњавање; 5) присуство хидрофилних супстанци.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412D35-46F4-4D1E-9A30-E3B97560607D}" type="slidenum">
              <a:rPr lang="en-US" altLang="sr-Latn-RS" smtClean="0"/>
              <a:pPr>
                <a:defRPr/>
              </a:pPr>
              <a:t>64</a:t>
            </a:fld>
            <a:endParaRPr lang="en-US" altLang="sr-Latn-RS"/>
          </a:p>
        </p:txBody>
      </p:sp>
    </p:spTree>
    <p:extLst>
      <p:ext uri="{BB962C8B-B14F-4D97-AF65-F5344CB8AC3E}">
        <p14:creationId xmlns="" xmlns:p14="http://schemas.microsoft.com/office/powerpoint/2010/main" val="22719855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>
            <a:extLst>
              <a:ext uri="{FF2B5EF4-FFF2-40B4-BE49-F238E27FC236}">
                <a16:creationId xmlns="" xmlns:a16="http://schemas.microsoft.com/office/drawing/2014/main" id="{EC53FEBF-8AE0-4E09-8406-942F2BB2C21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09801" y="228600"/>
            <a:ext cx="8196263" cy="1143000"/>
          </a:xfrm>
        </p:spPr>
        <p:txBody>
          <a:bodyPr rtlCol="0">
            <a:normAutofit fontScale="90000"/>
          </a:bodyPr>
          <a:lstStyle/>
          <a:p>
            <a:pPr algn="ctr">
              <a:defRPr/>
            </a:pPr>
            <a:r>
              <a:rPr lang="sr-Cyrl-RS" altLang="sr-Latn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Испитивање растварања лековите супстанце </a:t>
            </a:r>
            <a:r>
              <a:rPr lang="sr-Latn-CS" altLang="sr-Latn-RS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Latn-CS" altLang="sr-Latn-R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Dissolution test</a:t>
            </a:r>
            <a:r>
              <a:rPr lang="sr-Latn-CS" altLang="sr-Latn-RS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r-Latn-CS" b="1" i="1" u="sng" dirty="0">
              <a:solidFill>
                <a:srgbClr val="FFCCFF"/>
              </a:solidFill>
            </a:endParaRPr>
          </a:p>
        </p:txBody>
      </p:sp>
      <p:sp>
        <p:nvSpPr>
          <p:cNvPr id="75779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1557338"/>
            <a:ext cx="9144000" cy="5300662"/>
          </a:xfrm>
        </p:spPr>
        <p:txBody>
          <a:bodyPr>
            <a:normAutofit lnSpcReduction="10000"/>
          </a:bodyPr>
          <a:lstStyle/>
          <a:p>
            <a:pPr lvl="1">
              <a:lnSpc>
                <a:spcPct val="90000"/>
              </a:lnSpc>
            </a:pPr>
            <a:r>
              <a:rPr lang="sr-Cyrl-RS" altLang="sr-Latn-RS" sz="28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Негативни фактори: </a:t>
            </a:r>
          </a:p>
          <a:p>
            <a:pPr lvl="1">
              <a:lnSpc>
                <a:spcPct val="90000"/>
              </a:lnSpc>
            </a:pPr>
            <a:r>
              <a:rPr lang="sr-Cyrl-RS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интеракција лек - омотач капсуле</a:t>
            </a:r>
          </a:p>
          <a:p>
            <a:pPr lvl="1">
              <a:lnSpc>
                <a:spcPct val="90000"/>
              </a:lnSpc>
            </a:pPr>
            <a:r>
              <a:rPr lang="sr-Cyrl-RS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узајамна дејства лековитих и помоћних супстанци</a:t>
            </a:r>
          </a:p>
          <a:p>
            <a:pPr lvl="1">
              <a:lnSpc>
                <a:spcPct val="90000"/>
              </a:lnSpc>
            </a:pPr>
            <a:r>
              <a:rPr lang="sr-Cyrl-RS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неподесна модификација</a:t>
            </a:r>
          </a:p>
          <a:p>
            <a:pPr lvl="1">
              <a:lnSpc>
                <a:spcPct val="90000"/>
              </a:lnSpc>
            </a:pPr>
            <a:r>
              <a:rPr lang="sr-Cyrl-RS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Cyrl-RS" altLang="sr-Latn-R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гломерација</a:t>
            </a:r>
            <a:endParaRPr lang="sr-Cyrl-RS" altLang="sr-Latn-RS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90000"/>
              </a:lnSpc>
            </a:pPr>
            <a:r>
              <a:rPr lang="sr-Cyrl-RS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лоше квашење</a:t>
            </a:r>
          </a:p>
          <a:p>
            <a:pPr lvl="1">
              <a:lnSpc>
                <a:spcPct val="90000"/>
              </a:lnSpc>
            </a:pPr>
            <a:r>
              <a:rPr lang="sr-Cyrl-RS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велика густина пуњења</a:t>
            </a:r>
          </a:p>
          <a:p>
            <a:pPr lvl="1">
              <a:lnSpc>
                <a:spcPct val="90000"/>
              </a:lnSpc>
            </a:pPr>
            <a:r>
              <a:rPr lang="sr-Cyrl-RS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присуство хидрофобних супстанци.</a:t>
            </a:r>
          </a:p>
          <a:p>
            <a:pPr lvl="1">
              <a:lnSpc>
                <a:spcPct val="90000"/>
              </a:lnSpc>
            </a:pPr>
            <a:r>
              <a:rPr lang="sr-Cyrl-RS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Дужина мешања прашка, као и притисак при пуњењу прашка у капсуле, такође утиче на брзину ослобађања лек.супст.</a:t>
            </a:r>
            <a:endParaRPr lang="sr-Latn-CS" altLang="sr-Latn-R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D8B7DA-EFDF-4733-9200-9E63E09DC8AE}" type="slidenum">
              <a:rPr lang="en-US" altLang="sr-Latn-RS" smtClean="0"/>
              <a:pPr>
                <a:defRPr/>
              </a:pPr>
              <a:t>65</a:t>
            </a:fld>
            <a:endParaRPr lang="en-US" altLang="sr-Latn-RS"/>
          </a:p>
        </p:txBody>
      </p:sp>
    </p:spTree>
    <p:extLst>
      <p:ext uri="{BB962C8B-B14F-4D97-AF65-F5344CB8AC3E}">
        <p14:creationId xmlns="" xmlns:p14="http://schemas.microsoft.com/office/powerpoint/2010/main" val="5591903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>
            <a:extLst>
              <a:ext uri="{FF2B5EF4-FFF2-40B4-BE49-F238E27FC236}">
                <a16:creationId xmlns="" xmlns:a16="http://schemas.microsoft.com/office/drawing/2014/main" id="{97490AC5-2F12-4817-ABD9-FCE1D689BD9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057400" y="0"/>
            <a:ext cx="8339138" cy="1143000"/>
          </a:xfrm>
        </p:spPr>
        <p:txBody>
          <a:bodyPr rtlCol="0">
            <a:normAutofit fontScale="90000"/>
          </a:bodyPr>
          <a:lstStyle/>
          <a:p>
            <a:pPr algn="ctr">
              <a:defRPr/>
            </a:pPr>
            <a:r>
              <a:rPr lang="sr-Cyrl-RS" altLang="sr-Latn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Испитивање растварања лековите супстанце </a:t>
            </a:r>
            <a:r>
              <a:rPr lang="sr-Latn-CS" altLang="sr-Latn-RS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Latn-CS" altLang="sr-Latn-R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Dissolution test</a:t>
            </a:r>
            <a:r>
              <a:rPr lang="sr-Latn-CS" altLang="sr-Latn-RS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r-Latn-CS" i="1" u="sng" dirty="0">
              <a:solidFill>
                <a:srgbClr val="FFCCFF"/>
              </a:solidFill>
            </a:endParaRPr>
          </a:p>
        </p:txBody>
      </p:sp>
      <p:sp>
        <p:nvSpPr>
          <p:cNvPr id="77827" name="Rectangle 3"/>
          <p:cNvSpPr>
            <a:spLocks noGrp="1" noChangeArrowheads="1"/>
          </p:cNvSpPr>
          <p:nvPr>
            <p:ph idx="1"/>
          </p:nvPr>
        </p:nvSpPr>
        <p:spPr>
          <a:xfrm>
            <a:off x="1752600" y="1288472"/>
            <a:ext cx="8915400" cy="5070764"/>
          </a:xfrm>
        </p:spPr>
        <p:txBody>
          <a:bodyPr>
            <a:normAutofit fontScale="92500"/>
          </a:bodyPr>
          <a:lstStyle/>
          <a:p>
            <a:pPr algn="just"/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Циљ </a:t>
            </a:r>
            <a:r>
              <a:rPr lang="en-US" altLang="sr-Latn-RS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Dissolution</a:t>
            </a:r>
            <a:r>
              <a:rPr lang="ru-RU" alt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теста је да се покаже да се лековита супстанца ослобађа из капсула на прописан начин</a:t>
            </a:r>
          </a:p>
          <a:p>
            <a:pPr algn="just"/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Користи се апаратура са лопатицом и корпицом и у специјалним случајевима апаратура са проточном ћелијом.</a:t>
            </a:r>
          </a:p>
          <a:p>
            <a:pPr algn="just"/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Медијум се загрева до 37±0,5 </a:t>
            </a:r>
            <a:r>
              <a:rPr lang="ru-RU" alt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r>
              <a:rPr lang="en-US" alt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altLang="sr-Latn-R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Стави се појединачни дозирани лек.преп. који се испитује.</a:t>
            </a:r>
          </a:p>
          <a:p>
            <a:pPr algn="just"/>
            <a:r>
              <a:rPr lang="ru-RU" altLang="sr-Latn-R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прописаним интервалима, узима се одређена запремина узорка и аналитичким поступцима одређује количина лековите супстанце која се растворила у медијуму. Изражава се као % од декларисаног садржаја.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7A1EE9-DCAB-4DCE-899B-7B47BB653C83}" type="slidenum">
              <a:rPr lang="en-US" altLang="sr-Latn-RS" smtClean="0"/>
              <a:pPr>
                <a:defRPr/>
              </a:pPr>
              <a:t>66</a:t>
            </a:fld>
            <a:endParaRPr lang="en-US" altLang="sr-Latn-RS"/>
          </a:p>
        </p:txBody>
      </p:sp>
    </p:spTree>
    <p:extLst>
      <p:ext uri="{BB962C8B-B14F-4D97-AF65-F5344CB8AC3E}">
        <p14:creationId xmlns="" xmlns:p14="http://schemas.microsoft.com/office/powerpoint/2010/main" val="6536826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4294B32-9348-41BC-BAC8-C9FB5FC5E5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676" y="71050"/>
            <a:ext cx="10956648" cy="1320800"/>
          </a:xfrm>
        </p:spPr>
        <p:txBody>
          <a:bodyPr/>
          <a:lstStyle/>
          <a:p>
            <a:r>
              <a:rPr lang="sr-Cyrl-RS" dirty="0">
                <a:solidFill>
                  <a:srgbClr val="002060"/>
                </a:solidFill>
              </a:rPr>
              <a:t>Недостаци капсулирања лековите супстанце</a:t>
            </a:r>
            <a:endParaRPr lang="sr-Latn-RS" dirty="0">
              <a:solidFill>
                <a:srgbClr val="00206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D03D470-1A5B-41BC-B390-2FB54BC75F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437" y="829994"/>
            <a:ext cx="10410092" cy="5956955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Тешка формулација облика за лековите супстанце које се тешко квасе, споро растварају, у високим дозама су или се ресорбују у горњим деловима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ГИТ-а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Неке колоидне помоћне материје у контакту са биолошким течностима образују вискозни слој око капсуле – успорава се дифузија према месту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апсорпције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Деца их теже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гутају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Непогодно за хигроскопне лекове – долази до апсорпције воде из капсуле, оне постају крте 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ломљиве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Непогодно за концентроване растворе који захтевају разблаживање пре примене – узрокују иритацију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желуца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2179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492EA55-6F76-490D-8105-A0D1FBE5D9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altLang="sr-Latn-RS" dirty="0" smtClean="0">
                <a:solidFill>
                  <a:srgbClr val="002060"/>
                </a:solidFill>
              </a:rPr>
              <a:t>Врсте </a:t>
            </a:r>
            <a:endParaRPr lang="sr-Latn-RS" dirty="0">
              <a:solidFill>
                <a:srgbClr val="00206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DD8D27F-901E-49E3-AA25-CE40ECFF51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sr-Latn-RS" altLang="sr-Latn-RS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RS" altLang="sr-Latn-RS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altLang="sr-Latn-R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Тврде капсуле</a:t>
            </a:r>
            <a:r>
              <a:rPr lang="en-U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“</a:t>
            </a:r>
            <a:r>
              <a:rPr lang="ru-RU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дводелне” капсуле (тело и поклопац).</a:t>
            </a:r>
          </a:p>
          <a:p>
            <a:r>
              <a:rPr lang="ru-RU" altLang="sr-Latn-R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Меке капсуле</a:t>
            </a:r>
            <a:r>
              <a:rPr lang="ru-RU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“једноделне” капсуле.</a:t>
            </a:r>
          </a:p>
          <a:p>
            <a:endParaRPr lang="ru-RU" altLang="sr-Latn-RS" sz="28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images">
            <a:extLst>
              <a:ext uri="{FF2B5EF4-FFF2-40B4-BE49-F238E27FC236}">
                <a16:creationId xmlns="" xmlns:a16="http://schemas.microsoft.com/office/drawing/2014/main" id="{B394D15A-B8E6-4A46-B983-1877452105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541" y="816638"/>
            <a:ext cx="3305629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Capsules">
            <a:extLst>
              <a:ext uri="{FF2B5EF4-FFF2-40B4-BE49-F238E27FC236}">
                <a16:creationId xmlns="" xmlns:a16="http://schemas.microsoft.com/office/drawing/2014/main" id="{DF02AA21-D82E-40EF-9918-C30D0D94E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6336" y="4003012"/>
            <a:ext cx="3048000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27737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63BDE38-B716-4BEE-BFC5-707FE6CAFE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283" y="156238"/>
            <a:ext cx="8596668" cy="1320800"/>
          </a:xfrm>
        </p:spPr>
        <p:txBody>
          <a:bodyPr/>
          <a:lstStyle/>
          <a:p>
            <a:pPr algn="ctr"/>
            <a:r>
              <a:rPr lang="sr-Cyrl-RS" altLang="sr-Latn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Желатина: добијање</a:t>
            </a:r>
            <a:endParaRPr lang="sr-Latn-R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108186E-A09A-42D4-B7F6-DA08B6C7AB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6255" y="1026942"/>
            <a:ext cx="11734800" cy="5831057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Желатина се у фармацији користи за израду тврдих и меких капсула, као средство за таблетирање и облагање таблета, за стабилизацију емулзија, за израду паста 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супозиторија (вагиторија).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Желатина је мешавина хидросолубилних  протеина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Mr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између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 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250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kDa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Желатина је производ хетерогеног састава, добијена иреверзибилном хидролитичком екстракцијом животињског колагена. Извори колагена су:</a:t>
            </a:r>
          </a:p>
          <a:p>
            <a:pPr algn="just">
              <a:lnSpc>
                <a:spcPct val="90000"/>
              </a:lnSpc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кости (свеже или осушене)</a:t>
            </a:r>
          </a:p>
          <a:p>
            <a:pPr algn="just">
              <a:lnSpc>
                <a:spcPct val="90000"/>
              </a:lnSpc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кожа животиња (телећа, овчија или свињска). Кожа може бити свежа или сува, третирана или нетретирана, са или без длаке, што зависи од фазе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производње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en-US" altLang="sr-Latn-RS" sz="2800" dirty="0"/>
          </a:p>
          <a:p>
            <a:pPr algn="just">
              <a:lnSpc>
                <a:spcPct val="90000"/>
              </a:lnSpc>
            </a:pPr>
            <a:endParaRPr lang="en-US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7587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1356</TotalTime>
  <Words>4407</Words>
  <Application>Microsoft Office PowerPoint</Application>
  <PresentationFormat>Custom</PresentationFormat>
  <Paragraphs>489</Paragraphs>
  <Slides>66</Slides>
  <Notes>17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66</vt:i4>
      </vt:variant>
    </vt:vector>
  </HeadingPairs>
  <TitlesOfParts>
    <vt:vector size="67" baseType="lpstr">
      <vt:lpstr>Facet</vt:lpstr>
      <vt:lpstr>   Капсуле – CAPSULE  MEDICINALES  </vt:lpstr>
      <vt:lpstr>Капсуле</vt:lpstr>
      <vt:lpstr>Капсуле</vt:lpstr>
      <vt:lpstr>Капсуле – Увод </vt:lpstr>
      <vt:lpstr>ВРСТЕ КАПСУЛА</vt:lpstr>
      <vt:lpstr>Предности капсулирања лековите супстанце</vt:lpstr>
      <vt:lpstr>Недостаци капсулирања лековите супстанце</vt:lpstr>
      <vt:lpstr>Врсте </vt:lpstr>
      <vt:lpstr>Желатина: добијање</vt:lpstr>
      <vt:lpstr>Особине желатине </vt:lpstr>
      <vt:lpstr>Супституенти желатине </vt:lpstr>
      <vt:lpstr>Slide 12</vt:lpstr>
      <vt:lpstr>ТВРДЕ КАПСУЛЕ</vt:lpstr>
      <vt:lpstr>ТВРДЕ КАПСУЛЕ</vt:lpstr>
      <vt:lpstr>ТВРДЕ КАПСУЛЕ</vt:lpstr>
      <vt:lpstr>Величина тврдих капсула</vt:lpstr>
      <vt:lpstr>Тврде капсуле – специјални облици</vt:lpstr>
      <vt:lpstr>Vcaps® capsules</vt:lpstr>
      <vt:lpstr>NPcapsTM Capsules </vt:lpstr>
      <vt:lpstr>NPcapsTM Capsules </vt:lpstr>
      <vt:lpstr>Licaps® capsules</vt:lpstr>
      <vt:lpstr>DBcaps® Capsules </vt:lpstr>
      <vt:lpstr>PCcaps® capsules</vt:lpstr>
      <vt:lpstr>Особине тврдих капсула</vt:lpstr>
      <vt:lpstr>Slide 25</vt:lpstr>
      <vt:lpstr>Особине тврдих капсула</vt:lpstr>
      <vt:lpstr>Slide 27</vt:lpstr>
      <vt:lpstr>Slide 28</vt:lpstr>
      <vt:lpstr>Тврде капсуле: чиме се пуне?</vt:lpstr>
      <vt:lpstr>Помоћна средства за припрему масе за пуњење капсула</vt:lpstr>
      <vt:lpstr> Средства за допуњавање  - пуниоци - </vt:lpstr>
      <vt:lpstr>Средства за клизање</vt:lpstr>
      <vt:lpstr>Средства за квашење </vt:lpstr>
      <vt:lpstr>Средства за распадање (дезинтегратори) </vt:lpstr>
      <vt:lpstr>Slide 35</vt:lpstr>
      <vt:lpstr>Slide 36</vt:lpstr>
      <vt:lpstr>Меке капсуле</vt:lpstr>
      <vt:lpstr>Slide 38</vt:lpstr>
      <vt:lpstr>Slide 39</vt:lpstr>
      <vt:lpstr>Израда меких желатинских капсула</vt:lpstr>
      <vt:lpstr>Slide 41</vt:lpstr>
      <vt:lpstr>Опрема </vt:lpstr>
      <vt:lpstr>Израда меких желатинских капсула</vt:lpstr>
      <vt:lpstr>Садржај меких капсула</vt:lpstr>
      <vt:lpstr>Slide 45</vt:lpstr>
      <vt:lpstr>Гастрорезистентне капсуле</vt:lpstr>
      <vt:lpstr>Гастрорезистентне капсуле - средства за облагање -</vt:lpstr>
      <vt:lpstr>Гастрорезистентне капсуле - средства за облагање –     - пластификатори -</vt:lpstr>
      <vt:lpstr>Капсуле са модификованим ослобађањем</vt:lpstr>
      <vt:lpstr>ИСПИТИВАЊЕ КАПСУЛА</vt:lpstr>
      <vt:lpstr>Slide 51</vt:lpstr>
      <vt:lpstr>Slide 52</vt:lpstr>
      <vt:lpstr>Испитивање уједначености садржаја лековите супстанце</vt:lpstr>
      <vt:lpstr>Slide 54</vt:lpstr>
      <vt:lpstr>Slide 55</vt:lpstr>
      <vt:lpstr>Испитивање варирања масе</vt:lpstr>
      <vt:lpstr>Дозвољена варирања масе капсула по PH.JUG.V</vt:lpstr>
      <vt:lpstr>Испитивање распадљивости капсула</vt:lpstr>
      <vt:lpstr>Slide 59</vt:lpstr>
      <vt:lpstr>Распадљивост капсула по PH.JUG.V</vt:lpstr>
      <vt:lpstr>Распадљивост капсула</vt:lpstr>
      <vt:lpstr>Slide 62</vt:lpstr>
      <vt:lpstr> Распадљивост капсула</vt:lpstr>
      <vt:lpstr>Испитивање растварања лековите супстанце (Dissolution test)</vt:lpstr>
      <vt:lpstr>Испитивање растварања лековите супстанце (Dissolution test)</vt:lpstr>
      <vt:lpstr>Испитивање растварања лековите супстанце (Dissolution test)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KAPSULE - CAPSULE MEDICINALES</dc:title>
  <dc:creator>Maca</dc:creator>
  <cp:lastModifiedBy>0</cp:lastModifiedBy>
  <cp:revision>85</cp:revision>
  <dcterms:created xsi:type="dcterms:W3CDTF">2019-11-01T22:41:15Z</dcterms:created>
  <dcterms:modified xsi:type="dcterms:W3CDTF">2022-12-21T09:09:53Z</dcterms:modified>
</cp:coreProperties>
</file>